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5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90" r:id="rId10"/>
    <p:sldId id="305" r:id="rId11"/>
    <p:sldId id="291" r:id="rId12"/>
    <p:sldId id="306" r:id="rId13"/>
    <p:sldId id="260" r:id="rId14"/>
    <p:sldId id="258" r:id="rId15"/>
    <p:sldId id="264" r:id="rId16"/>
    <p:sldId id="268" r:id="rId17"/>
    <p:sldId id="266" r:id="rId18"/>
    <p:sldId id="307" r:id="rId19"/>
    <p:sldId id="273" r:id="rId20"/>
    <p:sldId id="276" r:id="rId21"/>
    <p:sldId id="277" r:id="rId22"/>
    <p:sldId id="293" r:id="rId23"/>
    <p:sldId id="294" r:id="rId24"/>
    <p:sldId id="296" r:id="rId25"/>
    <p:sldId id="295" r:id="rId26"/>
    <p:sldId id="297" r:id="rId27"/>
    <p:sldId id="298" r:id="rId28"/>
    <p:sldId id="299" r:id="rId29"/>
    <p:sldId id="302" r:id="rId30"/>
    <p:sldId id="304" r:id="rId31"/>
    <p:sldId id="301" r:id="rId32"/>
    <p:sldId id="292" r:id="rId33"/>
    <p:sldId id="263" r:id="rId34"/>
    <p:sldId id="262" r:id="rId35"/>
    <p:sldId id="269" r:id="rId36"/>
    <p:sldId id="259" r:id="rId37"/>
    <p:sldId id="279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3094" autoAdjust="0"/>
  </p:normalViewPr>
  <p:slideViewPr>
    <p:cSldViewPr>
      <p:cViewPr>
        <p:scale>
          <a:sx n="75" d="100"/>
          <a:sy n="75" d="100"/>
        </p:scale>
        <p:origin x="-9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927D5-4E6B-4B1C-AAC2-1944FC1CFBE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CS"/>
        </a:p>
      </dgm:t>
    </dgm:pt>
    <dgm:pt modelId="{412BE43D-AC70-4F42-BA25-C87E11A268EA}">
      <dgm:prSet phldrT="[Text]"/>
      <dgm:spPr/>
      <dgm:t>
        <a:bodyPr/>
        <a:lstStyle/>
        <a:p>
          <a:r>
            <a:rPr lang="sr-Cyrl-BA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Процес усвајања</a:t>
          </a:r>
          <a:endParaRPr lang="sr-Latn-CS" dirty="0">
            <a:solidFill>
              <a:schemeClr val="bg1"/>
            </a:solidFill>
            <a:latin typeface="+mj-lt"/>
            <a:cs typeface="Times New Roman" pitchFamily="18" charset="0"/>
          </a:endParaRPr>
        </a:p>
      </dgm:t>
    </dgm:pt>
    <dgm:pt modelId="{39FF2880-A655-41B0-84C9-A15A1E269F56}" type="parTrans" cxnId="{E3B699F5-0E64-47C0-9FC7-D0A31E6C8B8C}">
      <dgm:prSet/>
      <dgm:spPr/>
      <dgm:t>
        <a:bodyPr/>
        <a:lstStyle/>
        <a:p>
          <a:endParaRPr lang="sr-Latn-CS"/>
        </a:p>
      </dgm:t>
    </dgm:pt>
    <dgm:pt modelId="{66946AF1-BAED-447C-A658-C2A7B8C3B28C}" type="sibTrans" cxnId="{E3B699F5-0E64-47C0-9FC7-D0A31E6C8B8C}">
      <dgm:prSet/>
      <dgm:spPr/>
      <dgm:t>
        <a:bodyPr/>
        <a:lstStyle/>
        <a:p>
          <a:endParaRPr lang="sr-Latn-CS"/>
        </a:p>
      </dgm:t>
    </dgm:pt>
    <dgm:pt modelId="{3888932B-BA74-4C12-AFC6-FE2E61FBC86D}">
      <dgm:prSet phldrT="[Text]"/>
      <dgm:spPr/>
      <dgm:t>
        <a:bodyPr/>
        <a:lstStyle/>
        <a:p>
          <a:r>
            <a:rPr lang="sr-Cyrl-BA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Памћења</a:t>
          </a:r>
          <a:endParaRPr lang="sr-Latn-CS" dirty="0">
            <a:solidFill>
              <a:schemeClr val="bg1"/>
            </a:solidFill>
            <a:latin typeface="+mj-lt"/>
            <a:cs typeface="Times New Roman" pitchFamily="18" charset="0"/>
          </a:endParaRPr>
        </a:p>
      </dgm:t>
    </dgm:pt>
    <dgm:pt modelId="{BF7E072D-670E-4BF3-A681-8DC1CB6D89B2}" type="parTrans" cxnId="{8E727C79-D753-413F-8B3C-9FBA2046B09C}">
      <dgm:prSet/>
      <dgm:spPr/>
      <dgm:t>
        <a:bodyPr/>
        <a:lstStyle/>
        <a:p>
          <a:endParaRPr lang="sr-Latn-CS"/>
        </a:p>
      </dgm:t>
    </dgm:pt>
    <dgm:pt modelId="{9D6A328E-07CD-46EB-B40B-28BC4314E34A}" type="sibTrans" cxnId="{8E727C79-D753-413F-8B3C-9FBA2046B09C}">
      <dgm:prSet/>
      <dgm:spPr/>
      <dgm:t>
        <a:bodyPr/>
        <a:lstStyle/>
        <a:p>
          <a:endParaRPr lang="sr-Latn-CS"/>
        </a:p>
      </dgm:t>
    </dgm:pt>
    <dgm:pt modelId="{80D6B725-09FE-4010-83F5-BBA01D88A3F4}">
      <dgm:prSet phldrT="[Text]"/>
      <dgm:spPr/>
      <dgm:t>
        <a:bodyPr/>
        <a:lstStyle/>
        <a:p>
          <a:r>
            <a:rPr lang="sr-Cyrl-BA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Провјере градива</a:t>
          </a:r>
          <a:endParaRPr lang="sr-Latn-CS" dirty="0">
            <a:solidFill>
              <a:schemeClr val="bg1"/>
            </a:solidFill>
            <a:latin typeface="+mj-lt"/>
            <a:cs typeface="Times New Roman" pitchFamily="18" charset="0"/>
          </a:endParaRPr>
        </a:p>
      </dgm:t>
    </dgm:pt>
    <dgm:pt modelId="{C29C44C7-7608-44FF-A1E8-6805CC581181}" type="parTrans" cxnId="{E41CE8D9-C595-4A4A-ABF3-EA7A75EB4A50}">
      <dgm:prSet/>
      <dgm:spPr/>
      <dgm:t>
        <a:bodyPr/>
        <a:lstStyle/>
        <a:p>
          <a:endParaRPr lang="sr-Latn-CS"/>
        </a:p>
      </dgm:t>
    </dgm:pt>
    <dgm:pt modelId="{E93ABF1C-A1A0-4BF1-941E-B0CFAE47ACAE}" type="sibTrans" cxnId="{E41CE8D9-C595-4A4A-ABF3-EA7A75EB4A50}">
      <dgm:prSet/>
      <dgm:spPr/>
      <dgm:t>
        <a:bodyPr/>
        <a:lstStyle/>
        <a:p>
          <a:endParaRPr lang="sr-Latn-CS"/>
        </a:p>
      </dgm:t>
    </dgm:pt>
    <dgm:pt modelId="{7E462C73-77B2-4C54-998D-085E40669976}" type="pres">
      <dgm:prSet presAssocID="{212927D5-4E6B-4B1C-AAC2-1944FC1CFB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Latn-CS"/>
        </a:p>
      </dgm:t>
    </dgm:pt>
    <dgm:pt modelId="{0AF301DE-418C-4380-A632-9D7F1EAECE25}" type="pres">
      <dgm:prSet presAssocID="{412BE43D-AC70-4F42-BA25-C87E11A268EA}" presName="node" presStyleLbl="node1" presStyleIdx="0" presStyleCnt="3" custLinFactNeighborY="-1684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FAE30F73-A3F7-4770-AEB0-43A06F01DDEC}" type="pres">
      <dgm:prSet presAssocID="{66946AF1-BAED-447C-A658-C2A7B8C3B28C}" presName="sibTrans" presStyleCnt="0"/>
      <dgm:spPr/>
    </dgm:pt>
    <dgm:pt modelId="{FE4E83E9-44F7-4ECD-891B-C90DAF1B52A9}" type="pres">
      <dgm:prSet presAssocID="{3888932B-BA74-4C12-AFC6-FE2E61FBC86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7F7474BC-5B2D-47AB-A9E3-CFA4C09E0379}" type="pres">
      <dgm:prSet presAssocID="{9D6A328E-07CD-46EB-B40B-28BC4314E34A}" presName="sibTrans" presStyleCnt="0"/>
      <dgm:spPr/>
    </dgm:pt>
    <dgm:pt modelId="{0D5F7AE6-CC9B-4DDA-AB4E-11A07F5C3112}" type="pres">
      <dgm:prSet presAssocID="{80D6B725-09FE-4010-83F5-BBA01D88A3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</dgm:ptLst>
  <dgm:cxnLst>
    <dgm:cxn modelId="{8E727C79-D753-413F-8B3C-9FBA2046B09C}" srcId="{212927D5-4E6B-4B1C-AAC2-1944FC1CFBE2}" destId="{3888932B-BA74-4C12-AFC6-FE2E61FBC86D}" srcOrd="1" destOrd="0" parTransId="{BF7E072D-670E-4BF3-A681-8DC1CB6D89B2}" sibTransId="{9D6A328E-07CD-46EB-B40B-28BC4314E34A}"/>
    <dgm:cxn modelId="{3D53E53B-1882-44D2-96A8-C072A6E663E3}" type="presOf" srcId="{80D6B725-09FE-4010-83F5-BBA01D88A3F4}" destId="{0D5F7AE6-CC9B-4DDA-AB4E-11A07F5C3112}" srcOrd="0" destOrd="0" presId="urn:microsoft.com/office/officeart/2005/8/layout/hList6"/>
    <dgm:cxn modelId="{0E1DA884-5CEB-49EB-91C3-E16CF288DD84}" type="presOf" srcId="{3888932B-BA74-4C12-AFC6-FE2E61FBC86D}" destId="{FE4E83E9-44F7-4ECD-891B-C90DAF1B52A9}" srcOrd="0" destOrd="0" presId="urn:microsoft.com/office/officeart/2005/8/layout/hList6"/>
    <dgm:cxn modelId="{BD67273D-7BFB-481C-A44B-5DF4BEFDC940}" type="presOf" srcId="{212927D5-4E6B-4B1C-AAC2-1944FC1CFBE2}" destId="{7E462C73-77B2-4C54-998D-085E40669976}" srcOrd="0" destOrd="0" presId="urn:microsoft.com/office/officeart/2005/8/layout/hList6"/>
    <dgm:cxn modelId="{E3B699F5-0E64-47C0-9FC7-D0A31E6C8B8C}" srcId="{212927D5-4E6B-4B1C-AAC2-1944FC1CFBE2}" destId="{412BE43D-AC70-4F42-BA25-C87E11A268EA}" srcOrd="0" destOrd="0" parTransId="{39FF2880-A655-41B0-84C9-A15A1E269F56}" sibTransId="{66946AF1-BAED-447C-A658-C2A7B8C3B28C}"/>
    <dgm:cxn modelId="{AB1E0BA5-F8EA-4D0E-9847-DC357329FD8A}" type="presOf" srcId="{412BE43D-AC70-4F42-BA25-C87E11A268EA}" destId="{0AF301DE-418C-4380-A632-9D7F1EAECE25}" srcOrd="0" destOrd="0" presId="urn:microsoft.com/office/officeart/2005/8/layout/hList6"/>
    <dgm:cxn modelId="{E41CE8D9-C595-4A4A-ABF3-EA7A75EB4A50}" srcId="{212927D5-4E6B-4B1C-AAC2-1944FC1CFBE2}" destId="{80D6B725-09FE-4010-83F5-BBA01D88A3F4}" srcOrd="2" destOrd="0" parTransId="{C29C44C7-7608-44FF-A1E8-6805CC581181}" sibTransId="{E93ABF1C-A1A0-4BF1-941E-B0CFAE47ACAE}"/>
    <dgm:cxn modelId="{4B7D2641-DA8B-4D46-AAEB-DFB4CC605AD4}" type="presParOf" srcId="{7E462C73-77B2-4C54-998D-085E40669976}" destId="{0AF301DE-418C-4380-A632-9D7F1EAECE25}" srcOrd="0" destOrd="0" presId="urn:microsoft.com/office/officeart/2005/8/layout/hList6"/>
    <dgm:cxn modelId="{8CDD3EB9-D7FB-49BD-852E-02A61836E8C0}" type="presParOf" srcId="{7E462C73-77B2-4C54-998D-085E40669976}" destId="{FAE30F73-A3F7-4770-AEB0-43A06F01DDEC}" srcOrd="1" destOrd="0" presId="urn:microsoft.com/office/officeart/2005/8/layout/hList6"/>
    <dgm:cxn modelId="{426EDA3A-5E92-4D55-BC80-4B24BA51AD07}" type="presParOf" srcId="{7E462C73-77B2-4C54-998D-085E40669976}" destId="{FE4E83E9-44F7-4ECD-891B-C90DAF1B52A9}" srcOrd="2" destOrd="0" presId="urn:microsoft.com/office/officeart/2005/8/layout/hList6"/>
    <dgm:cxn modelId="{67BF0380-7897-4777-9CD3-BC776AE41EBA}" type="presParOf" srcId="{7E462C73-77B2-4C54-998D-085E40669976}" destId="{7F7474BC-5B2D-47AB-A9E3-CFA4C09E0379}" srcOrd="3" destOrd="0" presId="urn:microsoft.com/office/officeart/2005/8/layout/hList6"/>
    <dgm:cxn modelId="{24FD9DD9-1AB6-4BE6-BA6D-505EF2A1DCF6}" type="presParOf" srcId="{7E462C73-77B2-4C54-998D-085E40669976}" destId="{0D5F7AE6-CC9B-4DDA-AB4E-11A07F5C311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F9EF2-F2A1-41FB-A4BD-5674F7A7F207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AE86FEA7-B027-4F97-914B-4FBB2F1C4E09}">
      <dgm:prSet phldrT="[Text]" custT="1"/>
      <dgm:spPr/>
      <dgm:t>
        <a:bodyPr/>
        <a:lstStyle/>
        <a:p>
          <a:r>
            <a:rPr lang="sr-Cyrl-BA" sz="20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Комплексна тема се анализира</a:t>
          </a:r>
          <a:endParaRPr lang="sr-Latn-CS" sz="2000" dirty="0">
            <a:solidFill>
              <a:schemeClr val="bg1"/>
            </a:solidFill>
            <a:latin typeface="+mj-lt"/>
          </a:endParaRPr>
        </a:p>
      </dgm:t>
    </dgm:pt>
    <dgm:pt modelId="{A5D0F1F2-1FDC-49AC-9221-8748B0B145C1}" type="parTrans" cxnId="{7942202C-53AB-490C-BD00-EB99261DB77B}">
      <dgm:prSet/>
      <dgm:spPr/>
      <dgm:t>
        <a:bodyPr/>
        <a:lstStyle/>
        <a:p>
          <a:endParaRPr lang="sr-Latn-CS"/>
        </a:p>
      </dgm:t>
    </dgm:pt>
    <dgm:pt modelId="{3058E143-BFA0-43B6-90A5-BB03520E54A8}" type="sibTrans" cxnId="{7942202C-53AB-490C-BD00-EB99261DB77B}">
      <dgm:prSet/>
      <dgm:spPr/>
      <dgm:t>
        <a:bodyPr/>
        <a:lstStyle/>
        <a:p>
          <a:endParaRPr lang="sr-Latn-CS"/>
        </a:p>
      </dgm:t>
    </dgm:pt>
    <dgm:pt modelId="{3A11B9EC-E093-4EAD-96FE-9D4AF08EFEFD}">
      <dgm:prSet phldrT="[Text]" custT="1"/>
      <dgm:spPr/>
      <dgm:t>
        <a:bodyPr/>
        <a:lstStyle/>
        <a:p>
          <a:r>
            <a:rPr lang="sr-Cyrl-BA" sz="20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Дијели се на цјелине</a:t>
          </a:r>
          <a:endParaRPr lang="sr-Latn-CS" sz="2000" dirty="0">
            <a:solidFill>
              <a:schemeClr val="bg1"/>
            </a:solidFill>
            <a:latin typeface="+mj-lt"/>
            <a:cs typeface="Times New Roman" pitchFamily="18" charset="0"/>
          </a:endParaRPr>
        </a:p>
      </dgm:t>
    </dgm:pt>
    <dgm:pt modelId="{4621448E-B008-4B8C-9A55-A63A8C99F1D1}" type="parTrans" cxnId="{2DB5F546-0D51-4A38-AE76-19C1AC89FFEF}">
      <dgm:prSet/>
      <dgm:spPr/>
      <dgm:t>
        <a:bodyPr/>
        <a:lstStyle/>
        <a:p>
          <a:endParaRPr lang="sr-Latn-CS"/>
        </a:p>
      </dgm:t>
    </dgm:pt>
    <dgm:pt modelId="{BCFA46E1-A90B-4769-86F0-83BFA1171DFD}" type="sibTrans" cxnId="{2DB5F546-0D51-4A38-AE76-19C1AC89FFEF}">
      <dgm:prSet/>
      <dgm:spPr/>
      <dgm:t>
        <a:bodyPr/>
        <a:lstStyle/>
        <a:p>
          <a:endParaRPr lang="sr-Latn-CS"/>
        </a:p>
      </dgm:t>
    </dgm:pt>
    <dgm:pt modelId="{019DF6BB-C516-423F-A2DE-1B909EEA6391}">
      <dgm:prSet custT="1"/>
      <dgm:spPr/>
      <dgm:t>
        <a:bodyPr/>
        <a:lstStyle/>
        <a:p>
          <a:r>
            <a:rPr lang="sr-Cyrl-BA" sz="2000" dirty="0" smtClean="0">
              <a:solidFill>
                <a:schemeClr val="bg1"/>
              </a:solidFill>
              <a:latin typeface="+mj-lt"/>
            </a:rPr>
            <a:t> </a:t>
          </a:r>
          <a:r>
            <a:rPr lang="sr-Cyrl-BA" sz="20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Количину  дијелова одређује едукатор</a:t>
          </a:r>
          <a:endParaRPr lang="sr-Latn-CS" sz="2000" dirty="0">
            <a:solidFill>
              <a:schemeClr val="bg1"/>
            </a:solidFill>
            <a:latin typeface="+mj-lt"/>
            <a:cs typeface="Times New Roman" pitchFamily="18" charset="0"/>
          </a:endParaRPr>
        </a:p>
      </dgm:t>
    </dgm:pt>
    <dgm:pt modelId="{3CE583AC-7A7E-4D43-B308-13B01CD8F7CD}" type="sibTrans" cxnId="{96C06F71-78A2-4CDF-A1F9-D7AC41882009}">
      <dgm:prSet/>
      <dgm:spPr/>
      <dgm:t>
        <a:bodyPr/>
        <a:lstStyle/>
        <a:p>
          <a:endParaRPr lang="sr-Latn-CS"/>
        </a:p>
      </dgm:t>
    </dgm:pt>
    <dgm:pt modelId="{A3FE7535-801D-4870-9ABB-9E7F11D30B7E}" type="parTrans" cxnId="{96C06F71-78A2-4CDF-A1F9-D7AC41882009}">
      <dgm:prSet/>
      <dgm:spPr/>
      <dgm:t>
        <a:bodyPr/>
        <a:lstStyle/>
        <a:p>
          <a:endParaRPr lang="sr-Latn-CS"/>
        </a:p>
      </dgm:t>
    </dgm:pt>
    <dgm:pt modelId="{542DB8D5-118B-4CEA-BA19-4B8F20EB14B1}" type="pres">
      <dgm:prSet presAssocID="{CC3F9EF2-F2A1-41FB-A4BD-5674F7A7F207}" presName="Name0" presStyleCnt="0">
        <dgm:presLayoutVars>
          <dgm:dir/>
          <dgm:resizeHandles val="exact"/>
        </dgm:presLayoutVars>
      </dgm:prSet>
      <dgm:spPr/>
    </dgm:pt>
    <dgm:pt modelId="{7EF6424A-0183-485D-B365-FCE8F1174428}" type="pres">
      <dgm:prSet presAssocID="{CC3F9EF2-F2A1-41FB-A4BD-5674F7A7F207}" presName="bkgdShp" presStyleLbl="alignAccFollowNode1" presStyleIdx="0" presStyleCnt="1" custLinFactNeighborX="926" custLinFactNeighborY="14753"/>
      <dgm:spPr/>
    </dgm:pt>
    <dgm:pt modelId="{E9854670-CF91-4EF5-A5FF-35E3BF6DA58B}" type="pres">
      <dgm:prSet presAssocID="{CC3F9EF2-F2A1-41FB-A4BD-5674F7A7F207}" presName="linComp" presStyleCnt="0"/>
      <dgm:spPr/>
    </dgm:pt>
    <dgm:pt modelId="{619CAC6A-2A00-4244-B969-584374E2CB94}" type="pres">
      <dgm:prSet presAssocID="{AE86FEA7-B027-4F97-914B-4FBB2F1C4E09}" presName="compNode" presStyleCnt="0"/>
      <dgm:spPr/>
    </dgm:pt>
    <dgm:pt modelId="{58DE5D61-5ADE-4636-9CDC-14E4D479B396}" type="pres">
      <dgm:prSet presAssocID="{AE86FEA7-B027-4F97-914B-4FBB2F1C4E09}" presName="node" presStyleLbl="node1" presStyleIdx="0" presStyleCnt="3" custLinFactNeighborX="2130" custLinFactNeighborY="517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C0FC4C36-9157-4CA3-9D5A-2727B0914609}" type="pres">
      <dgm:prSet presAssocID="{AE86FEA7-B027-4F97-914B-4FBB2F1C4E09}" presName="invisiNode" presStyleLbl="node1" presStyleIdx="0" presStyleCnt="3"/>
      <dgm:spPr/>
    </dgm:pt>
    <dgm:pt modelId="{2A64D495-9047-4154-BDCD-1E85AEE1A03B}" type="pres">
      <dgm:prSet presAssocID="{AE86FEA7-B027-4F97-914B-4FBB2F1C4E09}" presName="imagNode" presStyleLbl="fgImgPlace1" presStyleIdx="0" presStyleCnt="3" custScaleX="78716" custScaleY="1325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59CEB2-1150-4DFF-8E9B-BCF94F20BD6F}" type="pres">
      <dgm:prSet presAssocID="{3058E143-BFA0-43B6-90A5-BB03520E54A8}" presName="sibTrans" presStyleLbl="sibTrans2D1" presStyleIdx="0" presStyleCnt="0"/>
      <dgm:spPr/>
      <dgm:t>
        <a:bodyPr/>
        <a:lstStyle/>
        <a:p>
          <a:endParaRPr lang="sr-Latn-CS"/>
        </a:p>
      </dgm:t>
    </dgm:pt>
    <dgm:pt modelId="{245F82F6-3433-4315-ACD4-98C2EC606536}" type="pres">
      <dgm:prSet presAssocID="{3A11B9EC-E093-4EAD-96FE-9D4AF08EFEFD}" presName="compNode" presStyleCnt="0"/>
      <dgm:spPr/>
    </dgm:pt>
    <dgm:pt modelId="{24279B1C-17FC-43A6-A534-2B85B769BE11}" type="pres">
      <dgm:prSet presAssocID="{3A11B9EC-E093-4EAD-96FE-9D4AF08EFEF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E43E305B-114A-465D-BAB7-B7901498993D}" type="pres">
      <dgm:prSet presAssocID="{3A11B9EC-E093-4EAD-96FE-9D4AF08EFEFD}" presName="invisiNode" presStyleLbl="node1" presStyleIdx="1" presStyleCnt="3"/>
      <dgm:spPr/>
    </dgm:pt>
    <dgm:pt modelId="{BF43EF78-4962-45CA-96DD-2BA2CDC53119}" type="pres">
      <dgm:prSet presAssocID="{3A11B9EC-E093-4EAD-96FE-9D4AF08EFEF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35F91BE-9B8B-471A-9B96-4E2C352412D7}" type="pres">
      <dgm:prSet presAssocID="{BCFA46E1-A90B-4769-86F0-83BFA1171DFD}" presName="sibTrans" presStyleLbl="sibTrans2D1" presStyleIdx="0" presStyleCnt="0"/>
      <dgm:spPr/>
      <dgm:t>
        <a:bodyPr/>
        <a:lstStyle/>
        <a:p>
          <a:endParaRPr lang="sr-Latn-CS"/>
        </a:p>
      </dgm:t>
    </dgm:pt>
    <dgm:pt modelId="{9C84B2BD-41DF-4C3C-9DEB-9BCAF8B29A9B}" type="pres">
      <dgm:prSet presAssocID="{019DF6BB-C516-423F-A2DE-1B909EEA6391}" presName="compNode" presStyleCnt="0"/>
      <dgm:spPr/>
    </dgm:pt>
    <dgm:pt modelId="{096EEF66-B777-447E-8E8B-5F8245D7C73A}" type="pres">
      <dgm:prSet presAssocID="{019DF6BB-C516-423F-A2DE-1B909EEA63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r-Latn-CS"/>
        </a:p>
      </dgm:t>
    </dgm:pt>
    <dgm:pt modelId="{37C2E339-29AC-40EE-9E6D-5F43E77CF46B}" type="pres">
      <dgm:prSet presAssocID="{019DF6BB-C516-423F-A2DE-1B909EEA6391}" presName="invisiNode" presStyleLbl="node1" presStyleIdx="2" presStyleCnt="3"/>
      <dgm:spPr/>
    </dgm:pt>
    <dgm:pt modelId="{83084888-E5F0-4DF4-83D6-171DE3883960}" type="pres">
      <dgm:prSet presAssocID="{019DF6BB-C516-423F-A2DE-1B909EEA6391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520D781-CF79-42AF-B751-02C1B33EE597}" type="presOf" srcId="{3058E143-BFA0-43B6-90A5-BB03520E54A8}" destId="{B659CEB2-1150-4DFF-8E9B-BCF94F20BD6F}" srcOrd="0" destOrd="0" presId="urn:microsoft.com/office/officeart/2005/8/layout/pList2#1"/>
    <dgm:cxn modelId="{7942202C-53AB-490C-BD00-EB99261DB77B}" srcId="{CC3F9EF2-F2A1-41FB-A4BD-5674F7A7F207}" destId="{AE86FEA7-B027-4F97-914B-4FBB2F1C4E09}" srcOrd="0" destOrd="0" parTransId="{A5D0F1F2-1FDC-49AC-9221-8748B0B145C1}" sibTransId="{3058E143-BFA0-43B6-90A5-BB03520E54A8}"/>
    <dgm:cxn modelId="{CD5C355F-339C-48B4-8347-4C6698D15E50}" type="presOf" srcId="{019DF6BB-C516-423F-A2DE-1B909EEA6391}" destId="{096EEF66-B777-447E-8E8B-5F8245D7C73A}" srcOrd="0" destOrd="0" presId="urn:microsoft.com/office/officeart/2005/8/layout/pList2#1"/>
    <dgm:cxn modelId="{96C06F71-78A2-4CDF-A1F9-D7AC41882009}" srcId="{CC3F9EF2-F2A1-41FB-A4BD-5674F7A7F207}" destId="{019DF6BB-C516-423F-A2DE-1B909EEA6391}" srcOrd="2" destOrd="0" parTransId="{A3FE7535-801D-4870-9ABB-9E7F11D30B7E}" sibTransId="{3CE583AC-7A7E-4D43-B308-13B01CD8F7CD}"/>
    <dgm:cxn modelId="{84530A76-DDCF-4A52-8BAE-318D00F997A1}" type="presOf" srcId="{AE86FEA7-B027-4F97-914B-4FBB2F1C4E09}" destId="{58DE5D61-5ADE-4636-9CDC-14E4D479B396}" srcOrd="0" destOrd="0" presId="urn:microsoft.com/office/officeart/2005/8/layout/pList2#1"/>
    <dgm:cxn modelId="{44B47F39-7CA8-4769-9E4E-975DED5CF2B4}" type="presOf" srcId="{CC3F9EF2-F2A1-41FB-A4BD-5674F7A7F207}" destId="{542DB8D5-118B-4CEA-BA19-4B8F20EB14B1}" srcOrd="0" destOrd="0" presId="urn:microsoft.com/office/officeart/2005/8/layout/pList2#1"/>
    <dgm:cxn modelId="{41836995-50C1-4EDC-8B67-4F373CBA954C}" type="presOf" srcId="{BCFA46E1-A90B-4769-86F0-83BFA1171DFD}" destId="{C35F91BE-9B8B-471A-9B96-4E2C352412D7}" srcOrd="0" destOrd="0" presId="urn:microsoft.com/office/officeart/2005/8/layout/pList2#1"/>
    <dgm:cxn modelId="{2DB5F546-0D51-4A38-AE76-19C1AC89FFEF}" srcId="{CC3F9EF2-F2A1-41FB-A4BD-5674F7A7F207}" destId="{3A11B9EC-E093-4EAD-96FE-9D4AF08EFEFD}" srcOrd="1" destOrd="0" parTransId="{4621448E-B008-4B8C-9A55-A63A8C99F1D1}" sibTransId="{BCFA46E1-A90B-4769-86F0-83BFA1171DFD}"/>
    <dgm:cxn modelId="{05DDABDA-B790-4A84-A95C-523629316170}" type="presOf" srcId="{3A11B9EC-E093-4EAD-96FE-9D4AF08EFEFD}" destId="{24279B1C-17FC-43A6-A534-2B85B769BE11}" srcOrd="0" destOrd="0" presId="urn:microsoft.com/office/officeart/2005/8/layout/pList2#1"/>
    <dgm:cxn modelId="{99E91A26-CA80-4BED-A2ED-6F7AB8828E00}" type="presParOf" srcId="{542DB8D5-118B-4CEA-BA19-4B8F20EB14B1}" destId="{7EF6424A-0183-485D-B365-FCE8F1174428}" srcOrd="0" destOrd="0" presId="urn:microsoft.com/office/officeart/2005/8/layout/pList2#1"/>
    <dgm:cxn modelId="{C8A5CB22-92B9-4F36-982C-14DE5640AE41}" type="presParOf" srcId="{542DB8D5-118B-4CEA-BA19-4B8F20EB14B1}" destId="{E9854670-CF91-4EF5-A5FF-35E3BF6DA58B}" srcOrd="1" destOrd="0" presId="urn:microsoft.com/office/officeart/2005/8/layout/pList2#1"/>
    <dgm:cxn modelId="{1D46D40D-313C-47D2-997F-A2DF9CA5D5B3}" type="presParOf" srcId="{E9854670-CF91-4EF5-A5FF-35E3BF6DA58B}" destId="{619CAC6A-2A00-4244-B969-584374E2CB94}" srcOrd="0" destOrd="0" presId="urn:microsoft.com/office/officeart/2005/8/layout/pList2#1"/>
    <dgm:cxn modelId="{866C5B9F-D6D7-4042-8C4B-CE35438E4256}" type="presParOf" srcId="{619CAC6A-2A00-4244-B969-584374E2CB94}" destId="{58DE5D61-5ADE-4636-9CDC-14E4D479B396}" srcOrd="0" destOrd="0" presId="urn:microsoft.com/office/officeart/2005/8/layout/pList2#1"/>
    <dgm:cxn modelId="{6017AD1C-CA65-4768-9CE0-98258B3E4960}" type="presParOf" srcId="{619CAC6A-2A00-4244-B969-584374E2CB94}" destId="{C0FC4C36-9157-4CA3-9D5A-2727B0914609}" srcOrd="1" destOrd="0" presId="urn:microsoft.com/office/officeart/2005/8/layout/pList2#1"/>
    <dgm:cxn modelId="{7076662D-9884-4F0A-A0A3-91831123CE77}" type="presParOf" srcId="{619CAC6A-2A00-4244-B969-584374E2CB94}" destId="{2A64D495-9047-4154-BDCD-1E85AEE1A03B}" srcOrd="2" destOrd="0" presId="urn:microsoft.com/office/officeart/2005/8/layout/pList2#1"/>
    <dgm:cxn modelId="{9C404C8D-C29B-44AB-A22F-56599A9D37B0}" type="presParOf" srcId="{E9854670-CF91-4EF5-A5FF-35E3BF6DA58B}" destId="{B659CEB2-1150-4DFF-8E9B-BCF94F20BD6F}" srcOrd="1" destOrd="0" presId="urn:microsoft.com/office/officeart/2005/8/layout/pList2#1"/>
    <dgm:cxn modelId="{5A4640F4-7071-44D1-87AE-DF9472848C2F}" type="presParOf" srcId="{E9854670-CF91-4EF5-A5FF-35E3BF6DA58B}" destId="{245F82F6-3433-4315-ACD4-98C2EC606536}" srcOrd="2" destOrd="0" presId="urn:microsoft.com/office/officeart/2005/8/layout/pList2#1"/>
    <dgm:cxn modelId="{38587D64-7691-4B97-A99F-F4C9CCA8B5E6}" type="presParOf" srcId="{245F82F6-3433-4315-ACD4-98C2EC606536}" destId="{24279B1C-17FC-43A6-A534-2B85B769BE11}" srcOrd="0" destOrd="0" presId="urn:microsoft.com/office/officeart/2005/8/layout/pList2#1"/>
    <dgm:cxn modelId="{0FCC644F-2B33-42BB-9802-5399D3675E06}" type="presParOf" srcId="{245F82F6-3433-4315-ACD4-98C2EC606536}" destId="{E43E305B-114A-465D-BAB7-B7901498993D}" srcOrd="1" destOrd="0" presId="urn:microsoft.com/office/officeart/2005/8/layout/pList2#1"/>
    <dgm:cxn modelId="{00D59FBF-E394-4402-BC32-9F54B1182B25}" type="presParOf" srcId="{245F82F6-3433-4315-ACD4-98C2EC606536}" destId="{BF43EF78-4962-45CA-96DD-2BA2CDC53119}" srcOrd="2" destOrd="0" presId="urn:microsoft.com/office/officeart/2005/8/layout/pList2#1"/>
    <dgm:cxn modelId="{D64950C9-C785-4694-8244-F37C1ADADC78}" type="presParOf" srcId="{E9854670-CF91-4EF5-A5FF-35E3BF6DA58B}" destId="{C35F91BE-9B8B-471A-9B96-4E2C352412D7}" srcOrd="3" destOrd="0" presId="urn:microsoft.com/office/officeart/2005/8/layout/pList2#1"/>
    <dgm:cxn modelId="{E943FBAE-7A59-4DCD-8AEB-6C7366D51195}" type="presParOf" srcId="{E9854670-CF91-4EF5-A5FF-35E3BF6DA58B}" destId="{9C84B2BD-41DF-4C3C-9DEB-9BCAF8B29A9B}" srcOrd="4" destOrd="0" presId="urn:microsoft.com/office/officeart/2005/8/layout/pList2#1"/>
    <dgm:cxn modelId="{4B9BD2CB-18F5-46F1-BC39-849238768444}" type="presParOf" srcId="{9C84B2BD-41DF-4C3C-9DEB-9BCAF8B29A9B}" destId="{096EEF66-B777-447E-8E8B-5F8245D7C73A}" srcOrd="0" destOrd="0" presId="urn:microsoft.com/office/officeart/2005/8/layout/pList2#1"/>
    <dgm:cxn modelId="{9254B178-DA4F-476E-BBE7-6B0884FAB44C}" type="presParOf" srcId="{9C84B2BD-41DF-4C3C-9DEB-9BCAF8B29A9B}" destId="{37C2E339-29AC-40EE-9E6D-5F43E77CF46B}" srcOrd="1" destOrd="0" presId="urn:microsoft.com/office/officeart/2005/8/layout/pList2#1"/>
    <dgm:cxn modelId="{EECC4186-9BE7-4F76-90E4-9DAB17265FC6}" type="presParOf" srcId="{9C84B2BD-41DF-4C3C-9DEB-9BCAF8B29A9B}" destId="{83084888-E5F0-4DF4-83D6-171DE3883960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301DE-418C-4380-A632-9D7F1EAECE25}">
      <dsp:nvSpPr>
        <dsp:cNvPr id="0" name=""/>
        <dsp:cNvSpPr/>
      </dsp:nvSpPr>
      <dsp:spPr>
        <a:xfrm rot="16200000">
          <a:off x="-956010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6667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4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Процес усвајања</a:t>
          </a:r>
          <a:endParaRPr lang="sr-Latn-CS" sz="4000" kern="1200" dirty="0">
            <a:solidFill>
              <a:schemeClr val="bg1"/>
            </a:solidFill>
            <a:latin typeface="+mj-lt"/>
            <a:cs typeface="Times New Roman" pitchFamily="18" charset="0"/>
          </a:endParaRPr>
        </a:p>
      </dsp:txBody>
      <dsp:txXfrm rot="5400000">
        <a:off x="1005" y="905192"/>
        <a:ext cx="2611933" cy="2715577"/>
      </dsp:txXfrm>
    </dsp:sp>
    <dsp:sp modelId="{FE4E83E9-44F7-4ECD-891B-C90DAF1B52A9}">
      <dsp:nvSpPr>
        <dsp:cNvPr id="0" name=""/>
        <dsp:cNvSpPr/>
      </dsp:nvSpPr>
      <dsp:spPr>
        <a:xfrm rot="16200000">
          <a:off x="1851818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6667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4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Памћења</a:t>
          </a:r>
          <a:endParaRPr lang="sr-Latn-CS" sz="4000" kern="1200" dirty="0">
            <a:solidFill>
              <a:schemeClr val="bg1"/>
            </a:solidFill>
            <a:latin typeface="+mj-lt"/>
            <a:cs typeface="Times New Roman" pitchFamily="18" charset="0"/>
          </a:endParaRPr>
        </a:p>
      </dsp:txBody>
      <dsp:txXfrm rot="5400000">
        <a:off x="2808833" y="905192"/>
        <a:ext cx="2611933" cy="2715577"/>
      </dsp:txXfrm>
    </dsp:sp>
    <dsp:sp modelId="{0D5F7AE6-CC9B-4DDA-AB4E-11A07F5C3112}">
      <dsp:nvSpPr>
        <dsp:cNvPr id="0" name=""/>
        <dsp:cNvSpPr/>
      </dsp:nvSpPr>
      <dsp:spPr>
        <a:xfrm rot="16200000">
          <a:off x="4659647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6667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4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Провјере градива</a:t>
          </a:r>
          <a:endParaRPr lang="sr-Latn-CS" sz="4000" kern="1200" dirty="0">
            <a:solidFill>
              <a:schemeClr val="bg1"/>
            </a:solidFill>
            <a:latin typeface="+mj-lt"/>
            <a:cs typeface="Times New Roman" pitchFamily="18" charset="0"/>
          </a:endParaRPr>
        </a:p>
      </dsp:txBody>
      <dsp:txXfrm rot="5400000">
        <a:off x="5616662" y="905192"/>
        <a:ext cx="2611933" cy="2715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6424A-0183-485D-B365-FCE8F1174428}">
      <dsp:nvSpPr>
        <dsp:cNvPr id="0" name=""/>
        <dsp:cNvSpPr/>
      </dsp:nvSpPr>
      <dsp:spPr>
        <a:xfrm>
          <a:off x="0" y="217528"/>
          <a:ext cx="8229600" cy="14744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4D495-9047-4154-BDCD-1E85AEE1A03B}">
      <dsp:nvSpPr>
        <dsp:cNvPr id="0" name=""/>
        <dsp:cNvSpPr/>
      </dsp:nvSpPr>
      <dsp:spPr>
        <a:xfrm>
          <a:off x="504152" y="20704"/>
          <a:ext cx="1902916" cy="1433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E5D61-5ADE-4636-9CDC-14E4D479B396}">
      <dsp:nvSpPr>
        <dsp:cNvPr id="0" name=""/>
        <dsp:cNvSpPr/>
      </dsp:nvSpPr>
      <dsp:spPr>
        <a:xfrm rot="10800000">
          <a:off x="298379" y="1474469"/>
          <a:ext cx="2417445" cy="18021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2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Комплексна тема се анализира</a:t>
          </a:r>
          <a:endParaRPr lang="sr-Latn-CS" sz="2000" kern="1200" dirty="0">
            <a:solidFill>
              <a:schemeClr val="bg1"/>
            </a:solidFill>
            <a:latin typeface="+mj-lt"/>
          </a:endParaRPr>
        </a:p>
      </dsp:txBody>
      <dsp:txXfrm rot="10800000">
        <a:off x="353801" y="1474469"/>
        <a:ext cx="2306601" cy="1746708"/>
      </dsp:txXfrm>
    </dsp:sp>
    <dsp:sp modelId="{BF43EF78-4962-45CA-96DD-2BA2CDC53119}">
      <dsp:nvSpPr>
        <dsp:cNvPr id="0" name=""/>
        <dsp:cNvSpPr/>
      </dsp:nvSpPr>
      <dsp:spPr>
        <a:xfrm>
          <a:off x="2906077" y="196595"/>
          <a:ext cx="2417445" cy="10812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79B1C-17FC-43A6-A534-2B85B769BE11}">
      <dsp:nvSpPr>
        <dsp:cNvPr id="0" name=""/>
        <dsp:cNvSpPr/>
      </dsp:nvSpPr>
      <dsp:spPr>
        <a:xfrm rot="10800000">
          <a:off x="2906077" y="1474469"/>
          <a:ext cx="2417445" cy="18021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2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Дијели се на цјелине</a:t>
          </a:r>
          <a:endParaRPr lang="sr-Latn-CS" sz="2000" kern="1200" dirty="0">
            <a:solidFill>
              <a:schemeClr val="bg1"/>
            </a:solidFill>
            <a:latin typeface="+mj-lt"/>
            <a:cs typeface="Times New Roman" pitchFamily="18" charset="0"/>
          </a:endParaRPr>
        </a:p>
      </dsp:txBody>
      <dsp:txXfrm rot="10800000">
        <a:off x="2961499" y="1474469"/>
        <a:ext cx="2306601" cy="1746708"/>
      </dsp:txXfrm>
    </dsp:sp>
    <dsp:sp modelId="{83084888-E5F0-4DF4-83D6-171DE3883960}">
      <dsp:nvSpPr>
        <dsp:cNvPr id="0" name=""/>
        <dsp:cNvSpPr/>
      </dsp:nvSpPr>
      <dsp:spPr>
        <a:xfrm>
          <a:off x="5565267" y="196595"/>
          <a:ext cx="2417445" cy="10812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EEF66-B777-447E-8E8B-5F8245D7C73A}">
      <dsp:nvSpPr>
        <dsp:cNvPr id="0" name=""/>
        <dsp:cNvSpPr/>
      </dsp:nvSpPr>
      <dsp:spPr>
        <a:xfrm rot="10800000">
          <a:off x="5565267" y="1474469"/>
          <a:ext cx="2417445" cy="18021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2000" kern="1200" dirty="0" smtClean="0">
              <a:solidFill>
                <a:schemeClr val="bg1"/>
              </a:solidFill>
              <a:latin typeface="+mj-lt"/>
            </a:rPr>
            <a:t> </a:t>
          </a:r>
          <a:r>
            <a:rPr lang="sr-Cyrl-BA" sz="2000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Количину  дијелова одређује едукатор</a:t>
          </a:r>
          <a:endParaRPr lang="sr-Latn-CS" sz="2000" kern="1200" dirty="0">
            <a:solidFill>
              <a:schemeClr val="bg1"/>
            </a:solidFill>
            <a:latin typeface="+mj-lt"/>
            <a:cs typeface="Times New Roman" pitchFamily="18" charset="0"/>
          </a:endParaRPr>
        </a:p>
      </dsp:txBody>
      <dsp:txXfrm rot="10800000">
        <a:off x="5620689" y="1474469"/>
        <a:ext cx="2306601" cy="1746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8A9E2-8FDB-4C4D-9F2C-F54F5D9FF6DD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r-Cyrl-BA" smtClean="0"/>
              <a:t>Абц туторијали - мр Горана Ђудуровић Праштало, Жељко Грбић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FDFE8-72BE-40CC-9F53-105408D76B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91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018D8-393E-4788-B4B7-3FD8FC508AB9}" type="datetimeFigureOut">
              <a:rPr lang="sr-Latn-CS" smtClean="0"/>
              <a:pPr/>
              <a:t>2.11.2017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r-Cyrl-BA" smtClean="0"/>
              <a:t>Абц туторијали - мр Горана Ђудуровић Праштало, Жељко Грбић </a:t>
            </a: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31AEC-5982-4D9E-8340-3C2178C458C8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0506061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1AEC-5982-4D9E-8340-3C2178C458C8}" type="slidenum">
              <a:rPr lang="sr-Latn-CS" smtClean="0"/>
              <a:pPr/>
              <a:t>6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BA" smtClean="0"/>
              <a:t>Абц туторијали - мр Горана Ђудуровић Праштало, Жељко Грбић </a:t>
            </a: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15257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1AEC-5982-4D9E-8340-3C2178C458C8}" type="slidenum">
              <a:rPr lang="sr-Latn-CS" smtClean="0"/>
              <a:pPr/>
              <a:t>10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BA" smtClean="0"/>
              <a:t>Абц туторијали - мр Горана Ђудуровић Праштало, Жељко Грбић </a:t>
            </a: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83527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2D07B-AD8A-4FB0-A27E-50E8253BB3F2}" type="slidenum">
              <a:rPr lang="sr-Latn-CS" smtClean="0"/>
              <a:pPr/>
              <a:t>38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BA" smtClean="0"/>
              <a:t>Абц туторијали - мр Горана Ђудуровић Праштало, Жељко Грбић </a:t>
            </a:r>
            <a:endParaRPr lang="sr-Latn-C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6A77-2742-4364-9F56-464149039CF0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3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D77F-C5E6-41F2-9194-8539119571B5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548C-5AF3-4FC0-8E37-7BD3263BFD37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4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FB9CF-E108-4E30-93AD-EA9A43710681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0E46-1EDD-4C4E-8D0A-113072AB181C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22DF-DB40-40DE-8EBC-7A08A7416845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3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4A18-0FB5-4D44-B9B4-8208F8346EE9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4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F965-AFB7-48C1-98C1-4F71EF38546C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6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E20-AECE-4F53-A270-7538BA24BF6A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8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CE0F-84DF-4DD7-B545-07738BEE0721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2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DA9C-418F-494F-902E-2F81D11574E7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9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F2048-29C4-4C01-87E0-7DDC5AF0ED1E}" type="datetime1">
              <a:rPr lang="en-US" smtClean="0"/>
              <a:pPr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422C9-6B4E-45B0-9C06-646A31E49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4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abc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knjige/computer/pascal/dev_pascal/" TargetMode="External"/><Relationship Id="rId13" Type="http://schemas.openxmlformats.org/officeDocument/2006/relationships/hyperlink" Target="https://www.youtube.com/watch?v=UVUnSbnKs8k&amp;NR=1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znanje.org/knjige/computer/pascal/pascal_prir/" TargetMode="External"/><Relationship Id="rId12" Type="http://schemas.openxmlformats.org/officeDocument/2006/relationships/hyperlink" Target="http://www.znanje.org/knjige/computer/python/" TargetMode="Externa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hyperlink" Target="http://www.znanje.org/knjige/computer/basic/" TargetMode="External"/><Relationship Id="rId11" Type="http://schemas.openxmlformats.org/officeDocument/2006/relationships/hyperlink" Target="http://www.znanje.org/knjige/computer/java/" TargetMode="External"/><Relationship Id="rId5" Type="http://schemas.openxmlformats.org/officeDocument/2006/relationships/hyperlink" Target="http://www.znanje.org/knjige/computer/algoritmi/" TargetMode="External"/><Relationship Id="rId10" Type="http://schemas.openxmlformats.org/officeDocument/2006/relationships/hyperlink" Target="http://www.znanje.org/knjige/computer/cpp/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://www.znanje.org/knjige/computer/c/" TargetMode="Externa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abc/tutorials/front_page_abc/" TargetMode="External"/><Relationship Id="rId13" Type="http://schemas.openxmlformats.org/officeDocument/2006/relationships/hyperlink" Target="http://www.znanje.org/abc/tutorials/jasc_abc/" TargetMode="External"/><Relationship Id="rId18" Type="http://schemas.openxmlformats.org/officeDocument/2006/relationships/hyperlink" Target="http://www.znanje.org/knjige/computer/pascal/pascal_prir/" TargetMode="External"/><Relationship Id="rId3" Type="http://schemas.openxmlformats.org/officeDocument/2006/relationships/hyperlink" Target="http://www.znanje.org/abc/tutorials/windows7" TargetMode="External"/><Relationship Id="rId21" Type="http://schemas.openxmlformats.org/officeDocument/2006/relationships/hyperlink" Target="http://www.znanje.org/knjige/computer/c/" TargetMode="External"/><Relationship Id="rId7" Type="http://schemas.openxmlformats.org/officeDocument/2006/relationships/hyperlink" Target="http://www.znanje.org/abc/tutorials/accessMMX/" TargetMode="External"/><Relationship Id="rId12" Type="http://schemas.openxmlformats.org/officeDocument/2006/relationships/hyperlink" Target="http://www.znanje.org/abc/tutorials/html5/" TargetMode="External"/><Relationship Id="rId17" Type="http://schemas.openxmlformats.org/officeDocument/2006/relationships/hyperlink" Target="http://www.znanje.org/knjige/computer/basic/" TargetMode="External"/><Relationship Id="rId25" Type="http://schemas.openxmlformats.org/officeDocument/2006/relationships/image" Target="../media/image2.gif"/><Relationship Id="rId2" Type="http://schemas.openxmlformats.org/officeDocument/2006/relationships/hyperlink" Target="http://www.znanje.org/abc/" TargetMode="External"/><Relationship Id="rId16" Type="http://schemas.openxmlformats.org/officeDocument/2006/relationships/hyperlink" Target="http://www.znanje.org/knjige/computer/algoritmi/" TargetMode="External"/><Relationship Id="rId20" Type="http://schemas.openxmlformats.org/officeDocument/2006/relationships/hyperlink" Target="http://www.znanje.org/knjige/computer/pytho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znanje.org/abc/tutorials/powerPointMMX/" TargetMode="External"/><Relationship Id="rId11" Type="http://schemas.openxmlformats.org/officeDocument/2006/relationships/hyperlink" Target="http://www.znanje.org/knjige/computer/html/html_prirucnik/" TargetMode="External"/><Relationship Id="rId24" Type="http://schemas.openxmlformats.org/officeDocument/2006/relationships/hyperlink" Target="http://www.znanje.org/abc/test/" TargetMode="External"/><Relationship Id="rId5" Type="http://schemas.openxmlformats.org/officeDocument/2006/relationships/hyperlink" Target="http://www.znanje.org/abc/tutorials/excelMMX/" TargetMode="External"/><Relationship Id="rId15" Type="http://schemas.openxmlformats.org/officeDocument/2006/relationships/hyperlink" Target="http://www.znanje.org/abc/tutorials/movie_maker_abc/" TargetMode="External"/><Relationship Id="rId23" Type="http://schemas.openxmlformats.org/officeDocument/2006/relationships/hyperlink" Target="http://www.znanje.org/knjige/computer/java/" TargetMode="External"/><Relationship Id="rId10" Type="http://schemas.openxmlformats.org/officeDocument/2006/relationships/hyperlink" Target="http://www.znanje.org/abc/tutorials/internet_abc/" TargetMode="External"/><Relationship Id="rId19" Type="http://schemas.openxmlformats.org/officeDocument/2006/relationships/hyperlink" Target="http://www.znanje.org/knjige/computer/pascal/dev_pascal/" TargetMode="External"/><Relationship Id="rId4" Type="http://schemas.openxmlformats.org/officeDocument/2006/relationships/hyperlink" Target="http://www.znanje.org/abc/tutorials/wordMMX/" TargetMode="External"/><Relationship Id="rId9" Type="http://schemas.openxmlformats.org/officeDocument/2006/relationships/hyperlink" Target="http://www.znanje.org/abc/tutorials/computer_basic/" TargetMode="External"/><Relationship Id="rId14" Type="http://schemas.openxmlformats.org/officeDocument/2006/relationships/hyperlink" Target="http://www.znanje.org/abc/tutorials/flash/" TargetMode="External"/><Relationship Id="rId22" Type="http://schemas.openxmlformats.org/officeDocument/2006/relationships/hyperlink" Target="http://www.znanje.org/knjige/computer/cpp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knjige/computer/algoritmi/064d/064_lin_alg_frames.htm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knjige/computer/python/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knjige/computer/java/" TargetMode="External"/><Relationship Id="rId3" Type="http://schemas.openxmlformats.org/officeDocument/2006/relationships/hyperlink" Target="http://www.znanje.org/knjige/computer/basic/" TargetMode="External"/><Relationship Id="rId7" Type="http://schemas.openxmlformats.org/officeDocument/2006/relationships/hyperlink" Target="http://www.znanje.org/knjige/computer/cpp/" TargetMode="External"/><Relationship Id="rId2" Type="http://schemas.openxmlformats.org/officeDocument/2006/relationships/hyperlink" Target="http://www.znanje.org/knjige/computer/algoritm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knjige/computer/c/" TargetMode="External"/><Relationship Id="rId5" Type="http://schemas.openxmlformats.org/officeDocument/2006/relationships/hyperlink" Target="http://www.znanje.org/knjige/computer/pascal/dev_pascal/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://www.znanje.org/knjige/computer/pascal/pascal_prir/" TargetMode="External"/><Relationship Id="rId9" Type="http://schemas.openxmlformats.org/officeDocument/2006/relationships/hyperlink" Target="http://www.znanje.org/knjige/computer/python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knjige/computer/cpp/" TargetMode="External"/><Relationship Id="rId3" Type="http://schemas.openxmlformats.org/officeDocument/2006/relationships/hyperlink" Target="http://www.znanje.org/knjige/computer/algoritmi/" TargetMode="External"/><Relationship Id="rId7" Type="http://schemas.openxmlformats.org/officeDocument/2006/relationships/hyperlink" Target="http://www.znanje.org/knjige/computer/c/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knjige/computer/pascal/dev_pascal/" TargetMode="External"/><Relationship Id="rId5" Type="http://schemas.openxmlformats.org/officeDocument/2006/relationships/hyperlink" Target="http://www.znanje.org/knjige/computer/pascal/pascal_prir/" TargetMode="External"/><Relationship Id="rId10" Type="http://schemas.openxmlformats.org/officeDocument/2006/relationships/hyperlink" Target="http://www.znanje.org/knjige/computer/python/" TargetMode="External"/><Relationship Id="rId4" Type="http://schemas.openxmlformats.org/officeDocument/2006/relationships/hyperlink" Target="http://www.znanje.org/knjige/computer/basic/" TargetMode="External"/><Relationship Id="rId9" Type="http://schemas.openxmlformats.org/officeDocument/2006/relationships/hyperlink" Target="http://www.znanje.org/knjige/computer/java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knjige/computer/java/" TargetMode="External"/><Relationship Id="rId3" Type="http://schemas.openxmlformats.org/officeDocument/2006/relationships/hyperlink" Target="http://www.znanje.org/knjige/computer/basic/" TargetMode="External"/><Relationship Id="rId7" Type="http://schemas.openxmlformats.org/officeDocument/2006/relationships/hyperlink" Target="http://www.znanje.org/knjige/computer/cpp/" TargetMode="External"/><Relationship Id="rId2" Type="http://schemas.openxmlformats.org/officeDocument/2006/relationships/hyperlink" Target="http://www.znanje.org/knjige/computer/algoritm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knjige/computer/c/" TargetMode="External"/><Relationship Id="rId5" Type="http://schemas.openxmlformats.org/officeDocument/2006/relationships/hyperlink" Target="http://www.znanje.org/knjige/computer/pascal/dev_pascal/" TargetMode="External"/><Relationship Id="rId10" Type="http://schemas.openxmlformats.org/officeDocument/2006/relationships/image" Target="../media/image25.gif"/><Relationship Id="rId4" Type="http://schemas.openxmlformats.org/officeDocument/2006/relationships/hyperlink" Target="http://www.znanje.org/knjige/computer/pascal/pascal_prir/" TargetMode="External"/><Relationship Id="rId9" Type="http://schemas.openxmlformats.org/officeDocument/2006/relationships/hyperlink" Target="http://www.znanje.org/knjige/computer/pytho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nanje.org/abc/3k201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abc/tutorials/expression_web/" TargetMode="External"/><Relationship Id="rId3" Type="http://schemas.openxmlformats.org/officeDocument/2006/relationships/hyperlink" Target="http://www.znanje.org/abc/tutorials/windows7" TargetMode="External"/><Relationship Id="rId7" Type="http://schemas.openxmlformats.org/officeDocument/2006/relationships/hyperlink" Target="http://www.znanje.org/abc/tutorials/accessMMX/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abc/tutorials/powerPointMMX/" TargetMode="External"/><Relationship Id="rId5" Type="http://schemas.openxmlformats.org/officeDocument/2006/relationships/hyperlink" Target="http://www.znanje.org/abc/tutorials/excelMMX/" TargetMode="External"/><Relationship Id="rId4" Type="http://schemas.openxmlformats.org/officeDocument/2006/relationships/hyperlink" Target="http://www.znanje.org/abc/tutorials/wordMMX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knjige/computer/java/" TargetMode="External"/><Relationship Id="rId3" Type="http://schemas.openxmlformats.org/officeDocument/2006/relationships/hyperlink" Target="http://www.znanje.org/knjige/computer/basic/" TargetMode="External"/><Relationship Id="rId7" Type="http://schemas.openxmlformats.org/officeDocument/2006/relationships/hyperlink" Target="http://www.znanje.org/knjige/computer/cpp/" TargetMode="External"/><Relationship Id="rId2" Type="http://schemas.openxmlformats.org/officeDocument/2006/relationships/hyperlink" Target="http://www.znanje.org/knjige/computer/algoritm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knjige/computer/c/" TargetMode="External"/><Relationship Id="rId5" Type="http://schemas.openxmlformats.org/officeDocument/2006/relationships/hyperlink" Target="http://www.znanje.org/knjige/computer/pascal/dev_pascal/" TargetMode="External"/><Relationship Id="rId10" Type="http://schemas.openxmlformats.org/officeDocument/2006/relationships/image" Target="../media/image27.gif"/><Relationship Id="rId4" Type="http://schemas.openxmlformats.org/officeDocument/2006/relationships/hyperlink" Target="http://www.znanje.org/knjige/computer/pascal/pascal_prir/" TargetMode="External"/><Relationship Id="rId9" Type="http://schemas.openxmlformats.org/officeDocument/2006/relationships/hyperlink" Target="http://www.znanje.org/knjige/computer/python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znanje.org/abc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knjige/filozofija/srednjovjekovna/" TargetMode="External"/><Relationship Id="rId2" Type="http://schemas.openxmlformats.org/officeDocument/2006/relationships/hyperlink" Target="http://www.znanje.org/knjige/filozofija/uvod_antick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www.znanje.org/drustvo/logika/logika.htm" TargetMode="External"/><Relationship Id="rId4" Type="http://schemas.openxmlformats.org/officeDocument/2006/relationships/hyperlink" Target="http://www.znanje.org/knjige/filozofija/09iv_04/filozofija_njem.ht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knjige/filozofija/srednjovjekovna/" TargetMode="External"/><Relationship Id="rId2" Type="http://schemas.openxmlformats.org/officeDocument/2006/relationships/hyperlink" Target="http://www.znanje.org/knjige/filozofija/uvod_antick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www.znanje.org/drustvo/logika/logika.htm" TargetMode="External"/><Relationship Id="rId4" Type="http://schemas.openxmlformats.org/officeDocument/2006/relationships/hyperlink" Target="http://www.znanje.org/knjige/filozofija/09iv_04/filozofija_njem.ht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enovine.net/multimedijalnasekcij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hyperlink" Target="http://www.enovine.net/sekcije/Filozofska/10/Tacka.htm" TargetMode="Externa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ebooks/logicEngl/abcLogic.htm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znanje.org/ebooks/wordMMXEngl/" TargetMode="External"/><Relationship Id="rId7" Type="http://schemas.openxmlformats.org/officeDocument/2006/relationships/hyperlink" Target="http://www.znanje.org/ebooks/logicEngl/abcLogic.htm" TargetMode="External"/><Relationship Id="rId2" Type="http://schemas.openxmlformats.org/officeDocument/2006/relationships/hyperlink" Target="http://www.znanje.org/ebook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ebooks/powerPointMMXengl/" TargetMode="External"/><Relationship Id="rId5" Type="http://schemas.openxmlformats.org/officeDocument/2006/relationships/hyperlink" Target="http://www.znanje.org/ebooks/excelMMXengl/" TargetMode="External"/><Relationship Id="rId4" Type="http://schemas.openxmlformats.org/officeDocument/2006/relationships/hyperlink" Target="http://www.znanje.org/ebooks/excel2003Engl/" TargetMode="External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znanje.org/learning.ht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nanje.org/abc/tutorials/computer_graphics/" TargetMode="External"/><Relationship Id="rId13" Type="http://schemas.openxmlformats.org/officeDocument/2006/relationships/hyperlink" Target="http://www.znanje.org/knjige/computer/algoritmi/memory/memory_linijska_obim10.htm" TargetMode="External"/><Relationship Id="rId18" Type="http://schemas.openxmlformats.org/officeDocument/2006/relationships/hyperlink" Target="http://www.znanje.org/knjige/computer/java/ib01/memory/memory_linijska_povrisina10.htm" TargetMode="External"/><Relationship Id="rId3" Type="http://schemas.openxmlformats.org/officeDocument/2006/relationships/hyperlink" Target="http://www.znanje.org/abc/tutorials/computer_basic/memory/memory_bin_cmp10.htm" TargetMode="External"/><Relationship Id="rId7" Type="http://schemas.openxmlformats.org/officeDocument/2006/relationships/hyperlink" Target="http://www.znanje.org/abc/tutorials/excelMMX/memory/memory_functions10.htm" TargetMode="External"/><Relationship Id="rId12" Type="http://schemas.openxmlformats.org/officeDocument/2006/relationships/hyperlink" Target="http://www.znanje.org/knjige/computer/algoritmi/" TargetMode="External"/><Relationship Id="rId17" Type="http://schemas.openxmlformats.org/officeDocument/2006/relationships/hyperlink" Target="http://www.znanje.org/knjige/computer/java/ib01/memory/memory_linijska_obim10.htm" TargetMode="External"/><Relationship Id="rId2" Type="http://schemas.openxmlformats.org/officeDocument/2006/relationships/hyperlink" Target="http://www.znanje.org/abc/tutorials/computer_basic/01/" TargetMode="External"/><Relationship Id="rId16" Type="http://schemas.openxmlformats.org/officeDocument/2006/relationships/hyperlink" Target="http://www.znanje.org/knjige/computer/Java/ib01/" TargetMode="External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nanje.org/abc/tutorials/excelMMX/" TargetMode="External"/><Relationship Id="rId11" Type="http://schemas.openxmlformats.org/officeDocument/2006/relationships/hyperlink" Target="http://www.znanje.org/abc/tutorials/flash/03/memory/memory_flash_envir10.htm" TargetMode="External"/><Relationship Id="rId5" Type="http://schemas.openxmlformats.org/officeDocument/2006/relationships/hyperlink" Target="http://www.znanje.org/abc/tutorials/wordMMX/memory/memory_cut_copy12.htm" TargetMode="External"/><Relationship Id="rId15" Type="http://schemas.openxmlformats.org/officeDocument/2006/relationships/hyperlink" Target="http://www.znanje.org/knjige/computer/basic/memory/memory_linijska_obim10.htm" TargetMode="External"/><Relationship Id="rId10" Type="http://schemas.openxmlformats.org/officeDocument/2006/relationships/hyperlink" Target="http://www.znanje.org/abc/tutorials/flash/" TargetMode="External"/><Relationship Id="rId19" Type="http://schemas.openxmlformats.org/officeDocument/2006/relationships/hyperlink" Target="http://www.znanje.org/knjige/computer/java/ib01/memory/memory_linijska_dijagonala10.htm" TargetMode="External"/><Relationship Id="rId4" Type="http://schemas.openxmlformats.org/officeDocument/2006/relationships/hyperlink" Target="http://www.znanje.org/abc/tutorials/wordMMX/" TargetMode="External"/><Relationship Id="rId9" Type="http://schemas.openxmlformats.org/officeDocument/2006/relationships/hyperlink" Target="http://www.znanje.org/abc/tutorials/computer_graphics/memory/memory_graphics10.htm" TargetMode="External"/><Relationship Id="rId14" Type="http://schemas.openxmlformats.org/officeDocument/2006/relationships/hyperlink" Target="http://www.znanje.org/knjige/computer/basic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nanje.org/abc/tutorials/internet_abc/01/d1_osi_model1.htm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ovine.net/pitamDa/s/Pitam_da.htm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://www.enovine.net/" TargetMode="External"/><Relationship Id="rId4" Type="http://schemas.openxmlformats.org/officeDocument/2006/relationships/hyperlink" Target="http://www.znanje.or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hyperlink" Target="http://www.znanje.org/abc/test/video/abc_quiz_test_video_stud1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914400"/>
            <a:ext cx="7707313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336268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hlinkClick r:id="rId3"/>
              </a:rPr>
              <a:t>abc</a:t>
            </a:r>
            <a:r>
              <a:rPr lang="en-US" b="1" dirty="0">
                <a:hlinkClick r:id="rId3"/>
              </a:rPr>
              <a:t> </a:t>
            </a:r>
            <a:r>
              <a:rPr lang="en-US" b="1" dirty="0" err="1" smtClean="0">
                <a:hlinkClick r:id="rId3"/>
              </a:rPr>
              <a:t>Tutori</a:t>
            </a:r>
            <a:r>
              <a:rPr lang="sr-Latn-BA" b="1" dirty="0" smtClean="0">
                <a:hlinkClick r:id="rId3"/>
              </a:rPr>
              <a:t>jali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>
            <a:normAutofit/>
          </a:bodyPr>
          <a:lstStyle/>
          <a:p>
            <a:r>
              <a:rPr lang="sr-Cyrl-BA" sz="2800" dirty="0" smtClean="0">
                <a:solidFill>
                  <a:srgbClr val="0070C0"/>
                </a:solidFill>
                <a:ea typeface="Verdana" pitchFamily="34" charset="0"/>
                <a:cs typeface="Times New Roman" pitchFamily="18" charset="0"/>
              </a:rPr>
              <a:t>Абц туторијали - асистент у образовању</a:t>
            </a:r>
            <a:endParaRPr lang="sr-Latn-BA" sz="2800" dirty="0">
              <a:solidFill>
                <a:srgbClr val="0070C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org\abc\3k2017\teleworking_anim2ci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3571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Предности Абц туторијала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789585"/>
          </a:xfrm>
        </p:spPr>
        <p:txBody>
          <a:bodyPr>
            <a:normAutofit/>
          </a:bodyPr>
          <a:lstStyle/>
          <a:p>
            <a:r>
              <a:rPr lang="sr-Cyrl-BA" sz="2800" dirty="0" smtClean="0">
                <a:solidFill>
                  <a:srgbClr val="002060"/>
                </a:solidFill>
                <a:cs typeface="Times New Roman" pitchFamily="18" charset="0"/>
              </a:rPr>
              <a:t>Сабраност свих мисаоних радњи на путу у суштину (Декартов метод) - јасност и разговијетност, анализа, синтеза, провјера-све на једном мјесту - екрану </a:t>
            </a:r>
          </a:p>
          <a:p>
            <a:r>
              <a:rPr lang="sr-Cyrl-BA" sz="2800" dirty="0" smtClean="0">
                <a:solidFill>
                  <a:srgbClr val="FF0000"/>
                </a:solidFill>
                <a:cs typeface="Times New Roman" pitchFamily="18" charset="0"/>
              </a:rPr>
              <a:t>Пут учења</a:t>
            </a:r>
            <a:r>
              <a:rPr lang="sr-Latn-BA" sz="2800" dirty="0" smtClean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sr-Cyrl-BA" sz="2800" dirty="0" smtClean="0">
                <a:solidFill>
                  <a:srgbClr val="FF0000"/>
                </a:solidFill>
                <a:cs typeface="Times New Roman" pitchFamily="18" charset="0"/>
              </a:rPr>
              <a:t> пут у суштину</a:t>
            </a:r>
            <a:r>
              <a:rPr lang="sr-Latn-BA" sz="2800" dirty="0" smtClean="0">
                <a:solidFill>
                  <a:srgbClr val="FF0000"/>
                </a:solidFill>
                <a:cs typeface="Times New Roman" pitchFamily="18" charset="0"/>
              </a:rPr>
              <a:t>,  </a:t>
            </a:r>
            <a:r>
              <a:rPr lang="sr-Cyrl-BA" sz="2800" dirty="0" smtClean="0">
                <a:solidFill>
                  <a:srgbClr val="FF0000"/>
                </a:solidFill>
                <a:cs typeface="Times New Roman" pitchFamily="18" charset="0"/>
              </a:rPr>
              <a:t>неодвојив је од живота </a:t>
            </a:r>
          </a:p>
          <a:p>
            <a:r>
              <a:rPr lang="sr-Cyrl-BA" sz="2800" dirty="0" smtClean="0">
                <a:solidFill>
                  <a:srgbClr val="002060"/>
                </a:solidFill>
                <a:cs typeface="Times New Roman" pitchFamily="18" charset="0"/>
              </a:rPr>
              <a:t>Мијења се однос ученик - наставник (ментор)</a:t>
            </a:r>
          </a:p>
          <a:p>
            <a:r>
              <a:rPr lang="sr-Cyrl-BA" sz="2800" dirty="0" smtClean="0">
                <a:solidFill>
                  <a:srgbClr val="002060"/>
                </a:solidFill>
                <a:cs typeface="Times New Roman" pitchFamily="18" charset="0"/>
              </a:rPr>
              <a:t>Парадигма су за коришћење модерних технологија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У наставном процесу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Абц туторијали теже образовању као оспособљавању за свако боравиште</a:t>
            </a: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8" name="Picture 4" descr="D:\3K\boravist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362200"/>
            <a:ext cx="61817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>Присутна одсутност </a:t>
            </a: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– фронтални </a:t>
            </a:r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>облик рада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2" descr="D:\Podaci\abc\3k2017\ucionic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30" y="1905000"/>
            <a:ext cx="5741670" cy="42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1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40" y="4591042"/>
            <a:ext cx="2523744" cy="139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096962"/>
          </a:xfrm>
        </p:spPr>
        <p:txBody>
          <a:bodyPr>
            <a:noAutofit/>
          </a:bodyPr>
          <a:lstStyle/>
          <a:p>
            <a:r>
              <a:rPr lang="sr-Cyrl-BA" sz="2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у предмету Рачунарство и информатика-показали су како се може доћи до свеобухватног приказа грађе и допунити класични облици рада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2057400"/>
            <a:ext cx="3019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dirty="0"/>
              <a:t>   </a:t>
            </a:r>
            <a:r>
              <a:rPr lang="sr-Latn-BA" b="1" dirty="0" smtClean="0">
                <a:hlinkClick r:id="rId5"/>
              </a:rPr>
              <a:t>abc </a:t>
            </a:r>
            <a:r>
              <a:rPr lang="sr-Latn-BA" b="1" dirty="0">
                <a:hlinkClick r:id="rId5"/>
              </a:rPr>
              <a:t>Algoritmi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6"/>
              </a:rPr>
              <a:t>abc BASIC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7"/>
              </a:rPr>
              <a:t>abc Turbo 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8"/>
              </a:rPr>
              <a:t>abc Dev-Pascal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9"/>
              </a:rPr>
              <a:t>abc C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10"/>
              </a:rPr>
              <a:t>abc C++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11"/>
              </a:rPr>
              <a:t>abc Java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12"/>
              </a:rPr>
              <a:t>abc Python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5478780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hlinkClick r:id="rId13"/>
              </a:rPr>
              <a:t>https://www.youtube.com/watch?v=UVUnSbnKs8k&amp;NR=1</a:t>
            </a:r>
            <a:endParaRPr lang="sr-Cyrl-BA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9" name="ZNANJE_OR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" y="18587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Активно учешће ученика – примјер  почетак рада  Абц алгоритма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10200" y="1563687"/>
            <a:ext cx="3505200" cy="10668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v-SE" sz="2500" b="1" dirty="0" smtClean="0"/>
              <a:t>abc </a:t>
            </a:r>
            <a:r>
              <a:rPr lang="sv-SE" sz="2500" b="1" dirty="0"/>
              <a:t>Algoritmi - Start, postupak:</a:t>
            </a:r>
            <a:r>
              <a:rPr lang="sv-SE" sz="2500" dirty="0"/>
              <a:t/>
            </a:r>
            <a:br>
              <a:rPr lang="sv-SE" sz="2500" dirty="0"/>
            </a:br>
            <a:r>
              <a:rPr lang="sv-SE" sz="2500" dirty="0" smtClean="0"/>
              <a:t>www.znanje.org</a:t>
            </a:r>
            <a:endParaRPr lang="sv-SE" sz="2500" dirty="0"/>
          </a:p>
          <a:p>
            <a:r>
              <a:rPr lang="sv-SE" sz="2500" dirty="0"/>
              <a:t>abc ALGORITMI.</a:t>
            </a:r>
          </a:p>
          <a:p>
            <a:r>
              <a:rPr lang="sv-SE" sz="2500" dirty="0"/>
              <a:t>otvara se sajt abc ALGORITMI.</a:t>
            </a:r>
          </a:p>
          <a:p>
            <a:r>
              <a:rPr lang="sv-SE" sz="2500" dirty="0"/>
              <a:t>Kraj</a:t>
            </a:r>
            <a:r>
              <a:rPr lang="sv-SE" sz="2500" dirty="0" smtClean="0"/>
              <a:t>.</a:t>
            </a:r>
            <a:endParaRPr lang="en-US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57200" y="259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5486400" y="2587626"/>
            <a:ext cx="3733800" cy="32766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/>
              <a:t>Linkovi</a:t>
            </a:r>
            <a:r>
              <a:rPr lang="en-US" b="1" dirty="0" smtClean="0"/>
              <a:t> /RELATED LINKS/ - </a:t>
            </a:r>
            <a:r>
              <a:rPr lang="en-US" b="1" dirty="0" err="1" smtClean="0"/>
              <a:t>abc</a:t>
            </a:r>
            <a:r>
              <a:rPr lang="en-US" b="1" dirty="0" smtClean="0"/>
              <a:t> </a:t>
            </a:r>
            <a:r>
              <a:rPr lang="en-US" b="1" dirty="0" err="1" smtClean="0"/>
              <a:t>tutorijali:</a:t>
            </a:r>
            <a:r>
              <a:rPr lang="en-US" b="1" dirty="0" err="1" smtClean="0">
                <a:hlinkClick r:id="rId2"/>
              </a:rPr>
              <a:t>abc</a:t>
            </a:r>
            <a:r>
              <a:rPr lang="en-US" b="1" dirty="0" smtClean="0">
                <a:hlinkClick r:id="rId2"/>
              </a:rPr>
              <a:t> Tutorials: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 </a:t>
            </a:r>
            <a:r>
              <a:rPr lang="en-US" dirty="0" err="1" smtClean="0"/>
              <a:t>Operativni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3"/>
              </a:rPr>
              <a:t>abc</a:t>
            </a:r>
            <a:r>
              <a:rPr lang="en-US" b="1" dirty="0" smtClean="0">
                <a:hlinkClick r:id="rId3"/>
              </a:rPr>
              <a:t> Windows 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 Microsoft Office</a:t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4"/>
              </a:rPr>
              <a:t>abc</a:t>
            </a:r>
            <a:r>
              <a:rPr lang="en-US" b="1" dirty="0" smtClean="0">
                <a:hlinkClick r:id="rId4"/>
              </a:rPr>
              <a:t> Word 2010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5"/>
              </a:rPr>
              <a:t>abc</a:t>
            </a:r>
            <a:r>
              <a:rPr lang="en-US" b="1" dirty="0" smtClean="0">
                <a:hlinkClick r:id="rId5"/>
              </a:rPr>
              <a:t> Excel 2010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6"/>
              </a:rPr>
              <a:t>abc</a:t>
            </a:r>
            <a:r>
              <a:rPr lang="en-US" b="1" dirty="0" smtClean="0">
                <a:hlinkClick r:id="rId6"/>
              </a:rPr>
              <a:t> Power Point 2010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7"/>
              </a:rPr>
              <a:t>abc</a:t>
            </a:r>
            <a:r>
              <a:rPr lang="en-US" b="1" dirty="0" smtClean="0">
                <a:hlinkClick r:id="rId7"/>
              </a:rPr>
              <a:t> Access 2010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8"/>
              </a:rPr>
              <a:t>abc</a:t>
            </a:r>
            <a:r>
              <a:rPr lang="en-US" b="1" dirty="0" smtClean="0">
                <a:hlinkClick r:id="rId8"/>
              </a:rPr>
              <a:t> Front Page 2003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 </a:t>
            </a:r>
            <a:r>
              <a:rPr lang="en-US" dirty="0" err="1" smtClean="0"/>
              <a:t>Računari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Internet</a:t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9"/>
              </a:rPr>
              <a:t>abc</a:t>
            </a:r>
            <a:r>
              <a:rPr lang="en-US" b="1" dirty="0" smtClean="0">
                <a:hlinkClick r:id="rId9"/>
              </a:rPr>
              <a:t> </a:t>
            </a:r>
            <a:r>
              <a:rPr lang="en-US" b="1" dirty="0" err="1" smtClean="0">
                <a:hlinkClick r:id="rId9"/>
              </a:rPr>
              <a:t>Osnove</a:t>
            </a:r>
            <a:r>
              <a:rPr lang="en-US" b="1" dirty="0" smtClean="0">
                <a:hlinkClick r:id="rId9"/>
              </a:rPr>
              <a:t> </a:t>
            </a:r>
            <a:r>
              <a:rPr lang="en-US" b="1" dirty="0" err="1" smtClean="0">
                <a:hlinkClick r:id="rId9"/>
              </a:rPr>
              <a:t>računara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0"/>
              </a:rPr>
              <a:t>abc</a:t>
            </a:r>
            <a:r>
              <a:rPr lang="en-US" b="1" dirty="0" smtClean="0">
                <a:hlinkClick r:id="rId10"/>
              </a:rPr>
              <a:t> Internet </a:t>
            </a:r>
            <a:r>
              <a:rPr lang="en-US" b="1" dirty="0" err="1" smtClean="0">
                <a:hlinkClick r:id="rId10"/>
              </a:rPr>
              <a:t>osnove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1"/>
              </a:rPr>
              <a:t>abc</a:t>
            </a:r>
            <a:r>
              <a:rPr lang="en-US" b="1" dirty="0" smtClean="0">
                <a:hlinkClick r:id="rId11"/>
              </a:rPr>
              <a:t> HTML</a:t>
            </a:r>
            <a:r>
              <a:rPr lang="en-US" b="1" dirty="0" smtClean="0">
                <a:solidFill>
                  <a:srgbClr val="000000"/>
                </a:solidFill>
                <a:effectLst/>
                <a:latin typeface="arial"/>
                <a:hlinkClick r:id="rId12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arial"/>
                <a:hlinkClick r:id="rId12"/>
              </a:rPr>
              <a:t>abc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3"/>
              </a:rPr>
              <a:t>abc</a:t>
            </a:r>
            <a:r>
              <a:rPr lang="en-US" b="1" dirty="0" smtClean="0">
                <a:hlinkClick r:id="rId13"/>
              </a:rPr>
              <a:t> Jasc Animation Shop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4"/>
              </a:rPr>
              <a:t>abc</a:t>
            </a:r>
            <a:r>
              <a:rPr lang="en-US" b="1" dirty="0" smtClean="0">
                <a:hlinkClick r:id="rId14"/>
              </a:rPr>
              <a:t> Flash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5"/>
              </a:rPr>
              <a:t>abc</a:t>
            </a:r>
            <a:r>
              <a:rPr lang="en-US" b="1" dirty="0" smtClean="0">
                <a:hlinkClick r:id="rId15"/>
              </a:rPr>
              <a:t> Movie Maker</a:t>
            </a: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000000"/>
                </a:solidFill>
                <a:latin typeface="arial"/>
              </a:rPr>
              <a:t>Algoritmi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programski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jezici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16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16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16"/>
              </a:rPr>
              <a:t>Algoritmi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17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17"/>
              </a:rPr>
              <a:t> BASIC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18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18"/>
              </a:rPr>
              <a:t> Turbo Pascal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19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19"/>
              </a:rPr>
              <a:t> Dev-Pascal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20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20"/>
              </a:rPr>
              <a:t> Python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21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21"/>
              </a:rPr>
              <a:t> C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22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22"/>
              </a:rPr>
              <a:t> C++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   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hlinkClick r:id="rId23"/>
              </a:rPr>
              <a:t>abc</a:t>
            </a:r>
            <a:r>
              <a:rPr lang="en-US" b="1" dirty="0" smtClean="0">
                <a:solidFill>
                  <a:srgbClr val="000000"/>
                </a:solidFill>
                <a:latin typeface="arial"/>
                <a:hlinkClick r:id="rId23"/>
              </a:rPr>
              <a:t> Java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16"/>
              </a:rPr>
              <a:t>abc</a:t>
            </a:r>
            <a:r>
              <a:rPr lang="en-US" b="1" dirty="0" smtClean="0">
                <a:hlinkClick r:id="rId16"/>
              </a:rPr>
              <a:t> </a:t>
            </a:r>
            <a:r>
              <a:rPr lang="en-US" b="1" dirty="0" err="1" smtClean="0">
                <a:hlinkClick r:id="rId16"/>
              </a:rPr>
              <a:t>Algoritmi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 </a:t>
            </a:r>
            <a:r>
              <a:rPr lang="en-US" dirty="0" err="1" smtClean="0"/>
              <a:t>Provjera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</a:t>
            </a:r>
            <a:r>
              <a:rPr lang="en-US" b="1" dirty="0" err="1" smtClean="0">
                <a:hlinkClick r:id="rId24"/>
              </a:rPr>
              <a:t>abc</a:t>
            </a:r>
            <a:r>
              <a:rPr lang="en-US" b="1" dirty="0" smtClean="0">
                <a:hlinkClick r:id="rId24"/>
              </a:rPr>
              <a:t> Quiz-Test</a:t>
            </a:r>
            <a:endParaRPr lang="en-US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57200" y="2401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7" y="1905000"/>
            <a:ext cx="5121361" cy="3733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Абц Алгоритми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 - </a:t>
            </a:r>
            <a:r>
              <a:rPr lang="sr-Latn-BA" dirty="0">
                <a:solidFill>
                  <a:srgbClr val="002060"/>
                </a:solidFill>
                <a:cs typeface="Times New Roman" pitchFamily="18" charset="0"/>
              </a:rPr>
              <a:t>Frames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57200" y="259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57200" y="2401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6" name="Picture 2" descr="D:\Zorg\abc\3k2017\algoritmi_frames_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21" y="1219200"/>
            <a:ext cx="7664958" cy="48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48200" y="3163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76375" y="6003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581400" y="6172200"/>
            <a:ext cx="5105400" cy="30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>
                <a:hlinkClick r:id="rId3"/>
              </a:rPr>
              <a:t>Linijska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algoritamska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šema</a:t>
            </a:r>
            <a:r>
              <a:rPr lang="en-US" sz="1200" dirty="0">
                <a:hlinkClick r:id="rId3"/>
              </a:rPr>
              <a:t> - </a:t>
            </a:r>
            <a:r>
              <a:rPr lang="en-US" sz="1200" dirty="0" err="1">
                <a:hlinkClick r:id="rId3"/>
              </a:rPr>
              <a:t>Grafički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i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tekstualni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algoritmi</a:t>
            </a:r>
            <a:r>
              <a:rPr lang="en-US" sz="1200" dirty="0">
                <a:hlinkClick r:id="rId3"/>
              </a:rPr>
              <a:t> - </a:t>
            </a:r>
            <a:r>
              <a:rPr lang="en-US" sz="1200" dirty="0" err="1">
                <a:hlinkClick r:id="rId3"/>
              </a:rPr>
              <a:t>Frejm</a:t>
            </a:r>
            <a:r>
              <a:rPr lang="en-US" sz="1200" dirty="0">
                <a:hlinkClick r:id="rId3"/>
              </a:rPr>
              <a:t> /FRAMES/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87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daci\abc\3k2017\python_lin_alg_pyth_fra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1109"/>
            <a:ext cx="8874159" cy="496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944562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Алгоритми и програмски језици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9400" y="6019800"/>
            <a:ext cx="2496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b="1" dirty="0" smtClean="0">
                <a:hlinkClick r:id="rId3"/>
              </a:rPr>
              <a:t>abc </a:t>
            </a:r>
            <a:r>
              <a:rPr lang="sr-Latn-BA" b="1" dirty="0">
                <a:hlinkClick r:id="rId3"/>
              </a:rPr>
              <a:t>Python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944562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Алгоритми и програмски језици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594" y="5181600"/>
            <a:ext cx="8851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dirty="0"/>
              <a:t>   </a:t>
            </a:r>
            <a:r>
              <a:rPr lang="sr-Latn-BA" b="1" dirty="0" smtClean="0">
                <a:hlinkClick r:id="rId2"/>
              </a:rPr>
              <a:t>abc Algoritmi</a:t>
            </a:r>
            <a:r>
              <a:rPr lang="sr-Latn-BA" b="1" dirty="0" smtClean="0"/>
              <a:t>                 </a:t>
            </a:r>
            <a:r>
              <a:rPr lang="sr-Latn-BA" dirty="0"/>
              <a:t>   </a:t>
            </a:r>
            <a:r>
              <a:rPr lang="sr-Latn-BA" b="1" dirty="0">
                <a:hlinkClick r:id="rId3"/>
              </a:rPr>
              <a:t>abc </a:t>
            </a:r>
            <a:r>
              <a:rPr lang="sr-Latn-BA" b="1" dirty="0" smtClean="0">
                <a:hlinkClick r:id="rId3"/>
              </a:rPr>
              <a:t>BASIC</a:t>
            </a:r>
            <a:r>
              <a:rPr lang="sr-Latn-BA" dirty="0" smtClean="0"/>
              <a:t>                  </a:t>
            </a:r>
            <a:r>
              <a:rPr lang="sr-Latn-BA" dirty="0"/>
              <a:t>   </a:t>
            </a:r>
            <a:r>
              <a:rPr lang="sr-Latn-BA" b="1" dirty="0">
                <a:hlinkClick r:id="rId4"/>
              </a:rPr>
              <a:t>abc Turbo 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5"/>
              </a:rPr>
              <a:t>abc </a:t>
            </a:r>
            <a:r>
              <a:rPr lang="sr-Latn-BA" b="1" dirty="0" smtClean="0">
                <a:hlinkClick r:id="rId5"/>
              </a:rPr>
              <a:t>Dev-Pascal</a:t>
            </a:r>
            <a:r>
              <a:rPr lang="sr-Latn-BA" b="1" dirty="0" smtClean="0"/>
              <a:t>                 </a:t>
            </a:r>
            <a:r>
              <a:rPr lang="sr-Latn-BA" b="1" dirty="0" smtClean="0">
                <a:hlinkClick r:id="rId6"/>
              </a:rPr>
              <a:t>abc C</a:t>
            </a:r>
            <a:r>
              <a:rPr lang="sr-Latn-BA" b="1" dirty="0" smtClean="0"/>
              <a:t>                             </a:t>
            </a:r>
            <a:r>
              <a:rPr lang="sr-Latn-BA" dirty="0"/>
              <a:t> </a:t>
            </a:r>
            <a:r>
              <a:rPr lang="sr-Latn-BA" b="1" dirty="0">
                <a:hlinkClick r:id="rId7"/>
              </a:rPr>
              <a:t>abc C++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8"/>
              </a:rPr>
              <a:t>abc </a:t>
            </a:r>
            <a:r>
              <a:rPr lang="sr-Latn-BA" b="1" dirty="0" smtClean="0">
                <a:hlinkClick r:id="rId8"/>
              </a:rPr>
              <a:t>Java</a:t>
            </a:r>
            <a:r>
              <a:rPr lang="sr-Latn-BA" b="1" dirty="0" smtClean="0"/>
              <a:t>                          </a:t>
            </a:r>
            <a:r>
              <a:rPr lang="sr-Latn-BA" dirty="0"/>
              <a:t>   </a:t>
            </a:r>
            <a:r>
              <a:rPr lang="sr-Latn-BA" b="1" dirty="0">
                <a:hlinkClick r:id="rId9"/>
              </a:rPr>
              <a:t>abc Python</a:t>
            </a:r>
            <a:endParaRPr lang="en-US" dirty="0"/>
          </a:p>
        </p:txBody>
      </p:sp>
      <p:pic>
        <p:nvPicPr>
          <p:cNvPr id="2050" name="Picture 2" descr="D:\Podaci\abc\3k2017\viseProgramskihJezika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4" y="1600201"/>
            <a:ext cx="8569052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K\programiranjefor7x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166"/>
            <a:ext cx="9144000" cy="41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458200" cy="944562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Алгоритми и програмски језици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sr-Cyrl-BA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анимација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594" y="5401270"/>
            <a:ext cx="8851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dirty="0"/>
              <a:t>   </a:t>
            </a:r>
            <a:r>
              <a:rPr lang="sr-Latn-BA" b="1" dirty="0" smtClean="0">
                <a:hlinkClick r:id="rId3"/>
              </a:rPr>
              <a:t>abc Algoritmi</a:t>
            </a:r>
            <a:r>
              <a:rPr lang="sr-Latn-BA" b="1" dirty="0" smtClean="0"/>
              <a:t>                 </a:t>
            </a:r>
            <a:r>
              <a:rPr lang="sr-Latn-BA" dirty="0"/>
              <a:t>   </a:t>
            </a:r>
            <a:r>
              <a:rPr lang="sr-Latn-BA" b="1" dirty="0">
                <a:hlinkClick r:id="rId4"/>
              </a:rPr>
              <a:t>abc </a:t>
            </a:r>
            <a:r>
              <a:rPr lang="sr-Latn-BA" b="1" dirty="0" smtClean="0">
                <a:hlinkClick r:id="rId4"/>
              </a:rPr>
              <a:t>BASIC</a:t>
            </a:r>
            <a:r>
              <a:rPr lang="sr-Latn-BA" dirty="0" smtClean="0"/>
              <a:t>                  </a:t>
            </a:r>
            <a:r>
              <a:rPr lang="sr-Latn-BA" dirty="0"/>
              <a:t>   </a:t>
            </a:r>
            <a:r>
              <a:rPr lang="sr-Latn-BA" b="1" dirty="0">
                <a:hlinkClick r:id="rId5"/>
              </a:rPr>
              <a:t>abc Turbo 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6"/>
              </a:rPr>
              <a:t>abc </a:t>
            </a:r>
            <a:r>
              <a:rPr lang="sr-Latn-BA" b="1" dirty="0" smtClean="0">
                <a:hlinkClick r:id="rId6"/>
              </a:rPr>
              <a:t>Dev-Pascal</a:t>
            </a:r>
            <a:r>
              <a:rPr lang="sr-Latn-BA" b="1" dirty="0" smtClean="0"/>
              <a:t>                 </a:t>
            </a:r>
            <a:r>
              <a:rPr lang="sr-Latn-BA" b="1" dirty="0" smtClean="0">
                <a:hlinkClick r:id="rId7"/>
              </a:rPr>
              <a:t>abc C</a:t>
            </a:r>
            <a:r>
              <a:rPr lang="sr-Latn-BA" b="1" dirty="0" smtClean="0"/>
              <a:t>                             </a:t>
            </a:r>
            <a:r>
              <a:rPr lang="sr-Latn-BA" dirty="0"/>
              <a:t> </a:t>
            </a:r>
            <a:r>
              <a:rPr lang="sr-Latn-BA" b="1" dirty="0">
                <a:hlinkClick r:id="rId8"/>
              </a:rPr>
              <a:t>abc C++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9"/>
              </a:rPr>
              <a:t>abc </a:t>
            </a:r>
            <a:r>
              <a:rPr lang="sr-Latn-BA" b="1" dirty="0" smtClean="0">
                <a:hlinkClick r:id="rId9"/>
              </a:rPr>
              <a:t>Java</a:t>
            </a:r>
            <a:r>
              <a:rPr lang="sr-Latn-BA" b="1" dirty="0" smtClean="0"/>
              <a:t>                          </a:t>
            </a:r>
            <a:r>
              <a:rPr lang="sr-Latn-BA" dirty="0"/>
              <a:t>   </a:t>
            </a:r>
            <a:r>
              <a:rPr lang="sr-Latn-BA" b="1" dirty="0">
                <a:hlinkClick r:id="rId10"/>
              </a:rPr>
              <a:t>abc Python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8382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Квиз </a:t>
            </a:r>
            <a:r>
              <a:rPr lang="sr-Cyrl-BA" smtClean="0">
                <a:solidFill>
                  <a:srgbClr val="002060"/>
                </a:solidFill>
                <a:cs typeface="Times New Roman" pitchFamily="18" charset="0"/>
              </a:rPr>
              <a:t>без слика, употреба описа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91200"/>
            <a:ext cx="9125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BA" sz="1600" b="1" dirty="0" smtClean="0">
                <a:hlinkClick r:id="rId2"/>
              </a:rPr>
              <a:t>abc Algoritmi</a:t>
            </a:r>
            <a:r>
              <a:rPr lang="sr-Latn-BA" sz="1600" dirty="0"/>
              <a:t> </a:t>
            </a:r>
            <a:r>
              <a:rPr lang="en-US" sz="1600" dirty="0" smtClean="0"/>
              <a:t> </a:t>
            </a:r>
            <a:r>
              <a:rPr lang="sr-Latn-BA" sz="1600" b="1" dirty="0" smtClean="0">
                <a:hlinkClick r:id="rId3"/>
              </a:rPr>
              <a:t>abc BASIC</a:t>
            </a:r>
            <a:r>
              <a:rPr lang="sr-Latn-BA" sz="1600" dirty="0"/>
              <a:t>  </a:t>
            </a:r>
            <a:r>
              <a:rPr lang="sr-Latn-BA" sz="1600" b="1" dirty="0" smtClean="0">
                <a:hlinkClick r:id="rId4"/>
              </a:rPr>
              <a:t>abc </a:t>
            </a:r>
            <a:r>
              <a:rPr lang="sr-Latn-BA" sz="1600" b="1" dirty="0">
                <a:hlinkClick r:id="rId4"/>
              </a:rPr>
              <a:t>Turbo </a:t>
            </a:r>
            <a:r>
              <a:rPr lang="sr-Latn-BA" sz="1600" b="1" dirty="0" smtClean="0">
                <a:hlinkClick r:id="rId4"/>
              </a:rPr>
              <a:t>Pascal</a:t>
            </a:r>
            <a:r>
              <a:rPr lang="sr-Latn-BA" sz="1600" dirty="0"/>
              <a:t>  </a:t>
            </a:r>
            <a:r>
              <a:rPr lang="sr-Latn-BA" sz="1600" b="1" dirty="0">
                <a:hlinkClick r:id="rId5"/>
              </a:rPr>
              <a:t>abc </a:t>
            </a:r>
            <a:r>
              <a:rPr lang="sr-Latn-BA" sz="1600" b="1" dirty="0" smtClean="0">
                <a:hlinkClick r:id="rId5"/>
              </a:rPr>
              <a:t>Dev-Pascal</a:t>
            </a:r>
            <a:r>
              <a:rPr lang="sr-Latn-BA" sz="1600" dirty="0"/>
              <a:t>  </a:t>
            </a:r>
            <a:r>
              <a:rPr lang="sr-Latn-BA" sz="1600" b="1" dirty="0">
                <a:hlinkClick r:id="rId6"/>
              </a:rPr>
              <a:t>abc </a:t>
            </a:r>
            <a:r>
              <a:rPr lang="sr-Latn-BA" sz="1600" b="1" dirty="0" smtClean="0">
                <a:hlinkClick r:id="rId6"/>
              </a:rPr>
              <a:t>C</a:t>
            </a:r>
            <a:r>
              <a:rPr lang="en-US" sz="1600" b="1" dirty="0" smtClean="0"/>
              <a:t> </a:t>
            </a:r>
            <a:r>
              <a:rPr lang="sr-Latn-BA" sz="1600" dirty="0"/>
              <a:t>  </a:t>
            </a:r>
            <a:r>
              <a:rPr lang="sr-Latn-BA" sz="1600" b="1" dirty="0" smtClean="0">
                <a:hlinkClick r:id="rId7"/>
              </a:rPr>
              <a:t>abc </a:t>
            </a:r>
            <a:r>
              <a:rPr lang="sr-Latn-BA" sz="1600" b="1" dirty="0">
                <a:hlinkClick r:id="rId7"/>
              </a:rPr>
              <a:t>C</a:t>
            </a:r>
            <a:r>
              <a:rPr lang="sr-Latn-BA" sz="1600" b="1" dirty="0" smtClean="0">
                <a:hlinkClick r:id="rId7"/>
              </a:rPr>
              <a:t>++</a:t>
            </a:r>
            <a:r>
              <a:rPr lang="sr-Latn-BA" sz="1600" dirty="0"/>
              <a:t>  </a:t>
            </a:r>
            <a:r>
              <a:rPr lang="sr-Latn-BA" sz="1600" b="1" dirty="0">
                <a:hlinkClick r:id="rId8"/>
              </a:rPr>
              <a:t>abc </a:t>
            </a:r>
            <a:r>
              <a:rPr lang="sr-Latn-BA" sz="1600" b="1" dirty="0" smtClean="0">
                <a:hlinkClick r:id="rId8"/>
              </a:rPr>
              <a:t>Java</a:t>
            </a:r>
            <a:r>
              <a:rPr lang="sr-Latn-BA" sz="1600" dirty="0"/>
              <a:t>   </a:t>
            </a:r>
            <a:r>
              <a:rPr lang="sr-Latn-BA" sz="1600" b="1" dirty="0">
                <a:hlinkClick r:id="rId9"/>
              </a:rPr>
              <a:t>abc Python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0" name="Picture 2" descr="D:\3K\windows_quiz_bez_slika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14"/>
            <a:ext cx="9144000" cy="45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Аутори презентације</a:t>
            </a:r>
            <a:endParaRPr lang="sr-Latn-C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мр Горана Ђудуровић Праштало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Жељко Грбић</a:t>
            </a:r>
          </a:p>
          <a:p>
            <a:pPr>
              <a:buNone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Рад можете преузети са линка:</a:t>
            </a:r>
            <a:endParaRPr lang="en-US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hlinkClick r:id="rId2"/>
              </a:rPr>
              <a:t>www.znanje.org/abc/3k2017/</a:t>
            </a:r>
            <a:r>
              <a:rPr lang="en-US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sr-Cyrl-BA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Zorg\abc\3k2017\expressionWebExample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939549"/>
            <a:ext cx="682752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019800"/>
            <a:ext cx="891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  </a:t>
            </a:r>
            <a:r>
              <a:rPr lang="en-US" b="1" dirty="0" err="1">
                <a:hlinkClick r:id="rId3"/>
              </a:rPr>
              <a:t>abc</a:t>
            </a:r>
            <a:r>
              <a:rPr lang="en-US" b="1" dirty="0">
                <a:hlinkClick r:id="rId3"/>
              </a:rPr>
              <a:t> Windows </a:t>
            </a:r>
            <a:r>
              <a:rPr lang="en-US" b="1" dirty="0" smtClean="0">
                <a:hlinkClick r:id="rId3"/>
              </a:rPr>
              <a:t>7</a:t>
            </a:r>
            <a:r>
              <a:rPr lang="en-US" dirty="0"/>
              <a:t>   </a:t>
            </a:r>
            <a:r>
              <a:rPr lang="en-US" b="1" dirty="0" err="1" smtClean="0">
                <a:hlinkClick r:id="rId4"/>
              </a:rPr>
              <a:t>abc</a:t>
            </a:r>
            <a:r>
              <a:rPr lang="en-US" b="1" dirty="0" smtClean="0">
                <a:hlinkClick r:id="rId4"/>
              </a:rPr>
              <a:t> Word</a:t>
            </a:r>
            <a:r>
              <a:rPr lang="en-US" dirty="0"/>
              <a:t>  </a:t>
            </a:r>
            <a:r>
              <a:rPr lang="en-US" b="1" dirty="0" err="1">
                <a:hlinkClick r:id="rId5"/>
              </a:rPr>
              <a:t>abc</a:t>
            </a:r>
            <a:r>
              <a:rPr lang="en-US" b="1" dirty="0">
                <a:hlinkClick r:id="rId5"/>
              </a:rPr>
              <a:t> </a:t>
            </a:r>
            <a:r>
              <a:rPr lang="en-US" b="1" dirty="0" smtClean="0">
                <a:hlinkClick r:id="rId5"/>
              </a:rPr>
              <a:t>Excel</a:t>
            </a:r>
            <a:r>
              <a:rPr lang="en-US" dirty="0"/>
              <a:t>  </a:t>
            </a:r>
            <a:r>
              <a:rPr lang="en-US" b="1" dirty="0" err="1">
                <a:hlinkClick r:id="rId6"/>
              </a:rPr>
              <a:t>abc</a:t>
            </a:r>
            <a:r>
              <a:rPr lang="en-US" b="1" dirty="0">
                <a:hlinkClick r:id="rId6"/>
              </a:rPr>
              <a:t> Power </a:t>
            </a:r>
            <a:r>
              <a:rPr lang="en-US" b="1" dirty="0" smtClean="0">
                <a:hlinkClick r:id="rId6"/>
              </a:rPr>
              <a:t>Point</a:t>
            </a:r>
            <a:r>
              <a:rPr lang="sr-Cyrl-BA" b="1" dirty="0" smtClean="0"/>
              <a:t> </a:t>
            </a:r>
            <a:r>
              <a:rPr lang="en-US" dirty="0"/>
              <a:t> </a:t>
            </a:r>
            <a:r>
              <a:rPr lang="en-US" b="1" dirty="0" err="1">
                <a:hlinkClick r:id="rId7"/>
              </a:rPr>
              <a:t>abc</a:t>
            </a:r>
            <a:r>
              <a:rPr lang="en-US" b="1" dirty="0">
                <a:hlinkClick r:id="rId7"/>
              </a:rPr>
              <a:t> </a:t>
            </a:r>
            <a:r>
              <a:rPr lang="en-US" b="1" dirty="0" smtClean="0">
                <a:hlinkClick r:id="rId7"/>
              </a:rPr>
              <a:t>Access</a:t>
            </a:r>
            <a:r>
              <a:rPr lang="en-US" dirty="0"/>
              <a:t>    </a:t>
            </a:r>
            <a:r>
              <a:rPr lang="en-US" b="1" dirty="0" err="1">
                <a:hlinkClick r:id="rId8"/>
              </a:rPr>
              <a:t>abc</a:t>
            </a:r>
            <a:r>
              <a:rPr lang="en-US" b="1" dirty="0">
                <a:hlinkClick r:id="rId8"/>
              </a:rPr>
              <a:t> Expression </a:t>
            </a:r>
            <a:r>
              <a:rPr lang="en-US" b="1" dirty="0" smtClean="0">
                <a:hlinkClick r:id="rId8"/>
              </a:rPr>
              <a:t>Web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260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Задатак-Корак по корак поступак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43" y="4267200"/>
            <a:ext cx="8516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dirty="0"/>
              <a:t>   </a:t>
            </a:r>
            <a:r>
              <a:rPr lang="sr-Latn-BA" b="1" dirty="0" smtClean="0">
                <a:hlinkClick r:id="rId2"/>
              </a:rPr>
              <a:t>abc </a:t>
            </a:r>
            <a:r>
              <a:rPr lang="sr-Latn-BA" b="1" dirty="0">
                <a:hlinkClick r:id="rId2"/>
              </a:rPr>
              <a:t>Algoritmi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3"/>
              </a:rPr>
              <a:t>abc BASIC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4"/>
              </a:rPr>
              <a:t>abc Turbo 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5"/>
              </a:rPr>
              <a:t>abc Dev-Pascal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6"/>
              </a:rPr>
              <a:t>abc C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7"/>
              </a:rPr>
              <a:t>abc C++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8"/>
              </a:rPr>
              <a:t>abc Java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>   </a:t>
            </a:r>
            <a:r>
              <a:rPr lang="sr-Latn-BA" b="1" dirty="0">
                <a:hlinkClick r:id="rId9"/>
              </a:rPr>
              <a:t>abc Python</a:t>
            </a:r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half" idx="4294967295"/>
          </p:nvPr>
        </p:nvSpPr>
        <p:spPr>
          <a:xfrm>
            <a:off x="2971800" y="4320333"/>
            <a:ext cx="6019800" cy="762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BA" sz="2500" b="1" dirty="0" smtClean="0">
                <a:solidFill>
                  <a:srgbClr val="002060"/>
                </a:solidFill>
              </a:rPr>
              <a:t>Избор рјешења задатка на неколико начина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260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Quiz/</a:t>
            </a:r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Тест </a:t>
            </a:r>
            <a:r>
              <a:rPr lang="sr-Cyrl-BA" dirty="0">
                <a:solidFill>
                  <a:srgbClr val="002060"/>
                </a:solidFill>
                <a:cs typeface="Times New Roman" pitchFamily="18" charset="0"/>
              </a:rPr>
              <a:t>-Алгоритам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1" name="Picture 3" descr="D:\Zorg\abc\3k2017\algoritmi_test2_izdvoji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117600"/>
            <a:ext cx="8961120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Туторијали у области филозофије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6096000"/>
            <a:ext cx="3019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hlinkClick r:id="rId2"/>
              </a:rPr>
              <a:t>abc</a:t>
            </a:r>
            <a:r>
              <a:rPr lang="en-US" b="1" dirty="0">
                <a:hlinkClick r:id="rId2"/>
              </a:rPr>
              <a:t> Tutorials: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57338"/>
            <a:ext cx="8524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Абц Увод и античка филозофија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800600"/>
            <a:ext cx="6829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FILOZOFIJA </a:t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2"/>
              </a:rPr>
              <a:t>abc Filozofija - Uvod i antička filozofija 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3"/>
              </a:rPr>
              <a:t>abc Filozofija - Srednjovjekovna filozofija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4"/>
              </a:rPr>
              <a:t>abc Filozofija - Njemačka idealistička filozofija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 smtClean="0"/>
              <a:t>LOGIKA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5"/>
              </a:rPr>
              <a:t>Logika - vježbe</a:t>
            </a:r>
            <a:endParaRPr lang="en-US" dirty="0"/>
          </a:p>
        </p:txBody>
      </p:sp>
      <p:pic>
        <p:nvPicPr>
          <p:cNvPr id="6146" name="Picture 2" descr="D:\3K_NoviSad\filozofija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2" y="1295400"/>
            <a:ext cx="8380198" cy="32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Парадигма једне наставне јединице у филозофији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8" name="Picture 2" descr="D:\Zorg\abc\3k2017\filoz_uvod_dijeliNaCjelin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59892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10668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Квиз/Тест - Њемачка идеалистичка филозофија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800600"/>
            <a:ext cx="6829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FILOZOFIJA </a:t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2"/>
              </a:rPr>
              <a:t>abc Filozofija - Uvod i antička filozofija 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3"/>
              </a:rPr>
              <a:t>abc Filozofija - Srednjovjekovna filozofija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4"/>
              </a:rPr>
              <a:t>abc Filozofija - Njemačka idealistička filozofija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 smtClean="0"/>
              <a:t>LOGIKA</a:t>
            </a:r>
            <a:r>
              <a:rPr lang="vi-VN" b="1" dirty="0"/>
              <a:t/>
            </a:r>
            <a:br>
              <a:rPr lang="vi-VN" b="1" dirty="0"/>
            </a:br>
            <a:r>
              <a:rPr lang="vi-VN" b="1" dirty="0"/>
              <a:t>   </a:t>
            </a:r>
            <a:r>
              <a:rPr lang="vi-VN" b="1" dirty="0">
                <a:hlinkClick r:id="rId5"/>
              </a:rPr>
              <a:t>Logika - vježbe</a:t>
            </a:r>
            <a:endParaRPr lang="en-US" dirty="0"/>
          </a:p>
        </p:txBody>
      </p:sp>
      <p:pic>
        <p:nvPicPr>
          <p:cNvPr id="7170" name="Picture 2" descr="D:\Podaci\abc\3k2017\filozofija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653"/>
            <a:ext cx="5486400" cy="3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Тестови  у служби учења и памћења а не као облик контроле друштва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7" name="Picture 3" descr="D:\Zorg\abc\3k2017\anticka_qui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4676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K\matur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514600"/>
            <a:ext cx="61817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Примјена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Својим особинама погодни су за све велике систематизације градива:</a:t>
            </a:r>
          </a:p>
          <a:p>
            <a:pPr>
              <a:buFontTx/>
              <a:buChar char="-"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Наставне теме </a:t>
            </a:r>
          </a:p>
          <a:p>
            <a:pPr>
              <a:buFontTx/>
              <a:buChar char="-"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Матуре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K\izradaSajt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7" y="3429000"/>
            <a:ext cx="3685223" cy="304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Неопходне активности за израду новог Абц туторијала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Израда Абц туторијала захтјева од рачунарског и информатичког знања основну писменост: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Рад у Word-у</a:t>
            </a:r>
            <a:r>
              <a:rPr lang="sr-Latn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и </a:t>
            </a: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</a:t>
            </a:r>
            <a:r>
              <a:rPr lang="sr-Latn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xcel</a:t>
            </a: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-у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Од свих способности најважнија је спремност за тимски рад</a:t>
            </a: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3600953" cy="224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3276600"/>
          </a:xfrm>
        </p:spPr>
        <p:txBody>
          <a:bodyPr>
            <a:noAutofit/>
          </a:bodyPr>
          <a:lstStyle/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Смјестите своје наставне предмете, учења, садржаје у   интелигентне облике (паметени телефон, таблет, рачунар)! 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(Интелигентном 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производу данас се припада више него било ком људском остварењу, а можда и створењу)</a:t>
            </a:r>
          </a:p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Не дозволите да велики изуми буду поново у посједу малих, сиромашних, лукавству склоних корисника!</a:t>
            </a:r>
          </a:p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Спајајте знање и д</a:t>
            </a:r>
            <a:r>
              <a:rPr lang="sr-Latn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j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еловање!</a:t>
            </a:r>
          </a:p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Мислите глаголски, непрекидно учење (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LLL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)!</a:t>
            </a:r>
            <a:r>
              <a:rPr lang="sr-Latn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endParaRPr lang="sr-Latn-C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Императиви новом образовању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6" name="Picture 2" descr="D:\3K\tab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5" y="4161317"/>
            <a:ext cx="2840752" cy="171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3K\mobiln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03" y="4042528"/>
            <a:ext cx="1337497" cy="230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Ко су асистенти у образовању-Абц туторијали?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11655"/>
            <a:ext cx="8229600" cy="2503145"/>
          </a:xfrm>
        </p:spPr>
        <p:txBody>
          <a:bodyPr>
            <a:normAutofit fontScale="85000" lnSpcReduction="20000"/>
          </a:bodyPr>
          <a:lstStyle/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Настали су примјеном модерних технологија и слиједе потребе ученика </a:t>
            </a:r>
            <a:r>
              <a:rPr lang="sr-Latn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како би реализовали циљеве: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Развој дигиталних вјештина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Промјену начина учења</a:t>
            </a:r>
          </a:p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Побољшали комуникацију на страним језицима</a:t>
            </a:r>
            <a:endParaRPr lang="sr-Latn-CS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267200"/>
            <a:ext cx="2397633" cy="1748028"/>
          </a:xfrm>
          <a:prstGeom prst="rect">
            <a:avLst/>
          </a:prstGeom>
        </p:spPr>
      </p:pic>
      <p:pic>
        <p:nvPicPr>
          <p:cNvPr id="5" name="Picture 2" descr="D:\Podaci\abc\3k2017\ucionic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6098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1150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rgbClr val="002060"/>
                </a:solidFill>
              </a:rPr>
              <a:t>Фронтални облик учења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609975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rgbClr val="002060"/>
                </a:solidFill>
              </a:rPr>
              <a:t>Развој дигиталних вјештина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131945"/>
            <a:ext cx="2657475" cy="18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05600" y="60342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 English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Резултати тимског рада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Производи ваннаставног рада -неформалног образовања</a:t>
            </a: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47" y="4473167"/>
            <a:ext cx="2062986" cy="167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06" y="4464022"/>
            <a:ext cx="2781988" cy="16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Podaci\abc\3k2017\abcLogic0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60461"/>
            <a:ext cx="1701546" cy="13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94370"/>
            <a:ext cx="41910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znanje.org/abc/tutorials/learning/memory0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" y="4426080"/>
            <a:ext cx="1708785" cy="176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Тимски рад-Мултимедијална секција и Филозофска секција “Тачка”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5714999"/>
            <a:ext cx="2819400" cy="304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800" dirty="0">
                <a:hlinkClick r:id="rId2"/>
              </a:rPr>
              <a:t>Мултимедијална </a:t>
            </a:r>
            <a:r>
              <a:rPr lang="hr-HR" sz="1800" dirty="0" smtClean="0">
                <a:hlinkClick r:id="rId2"/>
              </a:rPr>
              <a:t>секција</a:t>
            </a:r>
            <a:endParaRPr lang="en-US" sz="1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35688"/>
            <a:ext cx="3661886" cy="297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92827"/>
            <a:ext cx="4883658" cy="296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5334000" y="5508170"/>
            <a:ext cx="3200400" cy="41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1800" dirty="0" smtClean="0">
                <a:hlinkClick r:id="rId5"/>
              </a:rPr>
              <a:t>Филозофсика секција "Тачка"</a:t>
            </a:r>
            <a:endParaRPr lang="sr-Latn-CS" sz="1800" dirty="0"/>
          </a:p>
        </p:txBody>
      </p:sp>
      <p:pic>
        <p:nvPicPr>
          <p:cNvPr id="1026" name="Picture 2" descr="D:\3K\MI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83188"/>
            <a:ext cx="14859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туторијали-нове припрема за наставни процес?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7" name="Picture 3" descr="D:\Podaci\abc\3k2017\abcLogic0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" y="1292352"/>
            <a:ext cx="6496812" cy="51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0" y="6260068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hlinkClick r:id="rId3"/>
              </a:rPr>
              <a:t>abc</a:t>
            </a:r>
            <a:r>
              <a:rPr lang="en-US" b="1" u="sng" dirty="0">
                <a:hlinkClick r:id="rId3"/>
              </a:rPr>
              <a:t> Logic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655638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Избор Абц туторијала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 – </a:t>
            </a:r>
            <a:r>
              <a:rPr lang="sr-Latn-BA" dirty="0" smtClean="0">
                <a:solidFill>
                  <a:srgbClr val="002060"/>
                </a:solidFill>
                <a:cs typeface="Times New Roman" pitchFamily="18" charset="0"/>
              </a:rPr>
              <a:t>ebooks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3032" y="4228237"/>
            <a:ext cx="3552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Times New Roman" pitchFamily="18" charset="0"/>
                <a:hlinkClick r:id="rId2"/>
              </a:rPr>
              <a:t>Tutorials in English</a:t>
            </a:r>
            <a:r>
              <a:rPr lang="en-US" dirty="0">
                <a:latin typeface="+mj-lt"/>
                <a:cs typeface="Times New Roman" pitchFamily="18" charset="0"/>
              </a:rPr>
              <a:t/>
            </a:r>
            <a:br>
              <a:rPr lang="en-US" dirty="0">
                <a:latin typeface="+mj-lt"/>
                <a:cs typeface="Times New Roman" pitchFamily="18" charset="0"/>
              </a:rPr>
            </a:br>
            <a:r>
              <a:rPr lang="en-US" dirty="0">
                <a:latin typeface="+mj-lt"/>
                <a:cs typeface="Times New Roman" pitchFamily="18" charset="0"/>
              </a:rPr>
              <a:t>   </a:t>
            </a:r>
            <a:r>
              <a:rPr lang="en-US" b="1" dirty="0" err="1">
                <a:latin typeface="+mj-lt"/>
                <a:cs typeface="Times New Roman" pitchFamily="18" charset="0"/>
                <a:hlinkClick r:id="rId3"/>
              </a:rPr>
              <a:t>abc</a:t>
            </a:r>
            <a:r>
              <a:rPr lang="en-US" b="1" dirty="0">
                <a:latin typeface="+mj-lt"/>
                <a:cs typeface="Times New Roman" pitchFamily="18" charset="0"/>
                <a:hlinkClick r:id="rId3"/>
              </a:rPr>
              <a:t> Word 2010</a:t>
            </a:r>
            <a:r>
              <a:rPr lang="en-US" dirty="0">
                <a:latin typeface="+mj-lt"/>
                <a:cs typeface="Times New Roman" pitchFamily="18" charset="0"/>
              </a:rPr>
              <a:t/>
            </a:r>
            <a:br>
              <a:rPr lang="en-US" dirty="0">
                <a:latin typeface="+mj-lt"/>
                <a:cs typeface="Times New Roman" pitchFamily="18" charset="0"/>
              </a:rPr>
            </a:br>
            <a:r>
              <a:rPr lang="en-US" dirty="0">
                <a:latin typeface="+mj-lt"/>
                <a:cs typeface="Times New Roman" pitchFamily="18" charset="0"/>
              </a:rPr>
              <a:t>   </a:t>
            </a:r>
            <a:r>
              <a:rPr lang="en-US" b="1" dirty="0" err="1">
                <a:latin typeface="+mj-lt"/>
                <a:cs typeface="Times New Roman" pitchFamily="18" charset="0"/>
                <a:hlinkClick r:id="rId4"/>
              </a:rPr>
              <a:t>abc</a:t>
            </a:r>
            <a:r>
              <a:rPr lang="en-US" b="1" dirty="0">
                <a:latin typeface="+mj-lt"/>
                <a:cs typeface="Times New Roman" pitchFamily="18" charset="0"/>
                <a:hlinkClick r:id="rId4"/>
              </a:rPr>
              <a:t> Excel 2003</a:t>
            </a:r>
            <a:r>
              <a:rPr lang="en-US" dirty="0">
                <a:latin typeface="+mj-lt"/>
                <a:cs typeface="Times New Roman" pitchFamily="18" charset="0"/>
              </a:rPr>
              <a:t/>
            </a:r>
            <a:br>
              <a:rPr lang="en-US" dirty="0">
                <a:latin typeface="+mj-lt"/>
                <a:cs typeface="Times New Roman" pitchFamily="18" charset="0"/>
              </a:rPr>
            </a:br>
            <a:r>
              <a:rPr lang="en-US" dirty="0">
                <a:latin typeface="+mj-lt"/>
                <a:cs typeface="Times New Roman" pitchFamily="18" charset="0"/>
              </a:rPr>
              <a:t>   </a:t>
            </a:r>
            <a:r>
              <a:rPr lang="en-US" b="1" dirty="0" err="1">
                <a:latin typeface="+mj-lt"/>
                <a:cs typeface="Times New Roman" pitchFamily="18" charset="0"/>
                <a:hlinkClick r:id="rId5"/>
              </a:rPr>
              <a:t>abc</a:t>
            </a:r>
            <a:r>
              <a:rPr lang="en-US" b="1" dirty="0">
                <a:latin typeface="+mj-lt"/>
                <a:cs typeface="Times New Roman" pitchFamily="18" charset="0"/>
                <a:hlinkClick r:id="rId5"/>
              </a:rPr>
              <a:t> Excel 2010</a:t>
            </a:r>
            <a:r>
              <a:rPr lang="en-US" dirty="0">
                <a:latin typeface="+mj-lt"/>
                <a:cs typeface="Times New Roman" pitchFamily="18" charset="0"/>
              </a:rPr>
              <a:t/>
            </a:r>
            <a:br>
              <a:rPr lang="en-US" dirty="0">
                <a:latin typeface="+mj-lt"/>
                <a:cs typeface="Times New Roman" pitchFamily="18" charset="0"/>
              </a:rPr>
            </a:br>
            <a:r>
              <a:rPr lang="en-US" dirty="0">
                <a:latin typeface="+mj-lt"/>
                <a:cs typeface="Times New Roman" pitchFamily="18" charset="0"/>
              </a:rPr>
              <a:t>   </a:t>
            </a:r>
            <a:r>
              <a:rPr lang="en-US" b="1" dirty="0" err="1">
                <a:latin typeface="+mj-lt"/>
                <a:cs typeface="Times New Roman" pitchFamily="18" charset="0"/>
                <a:hlinkClick r:id="rId6"/>
              </a:rPr>
              <a:t>abc</a:t>
            </a:r>
            <a:r>
              <a:rPr lang="en-US" b="1" dirty="0">
                <a:latin typeface="+mj-lt"/>
                <a:cs typeface="Times New Roman" pitchFamily="18" charset="0"/>
                <a:hlinkClick r:id="rId6"/>
              </a:rPr>
              <a:t> PowerPoint </a:t>
            </a:r>
            <a:r>
              <a:rPr lang="en-US" b="1" dirty="0" smtClean="0">
                <a:latin typeface="+mj-lt"/>
                <a:cs typeface="Times New Roman" pitchFamily="18" charset="0"/>
                <a:hlinkClick r:id="rId6"/>
              </a:rPr>
              <a:t>2010</a:t>
            </a:r>
            <a:endParaRPr lang="sr-Latn-BA" b="1" dirty="0" smtClean="0">
              <a:latin typeface="+mj-lt"/>
              <a:cs typeface="Times New Roman" pitchFamily="18" charset="0"/>
            </a:endParaRPr>
          </a:p>
          <a:p>
            <a:r>
              <a:rPr lang="sr-Latn-BA" b="1" dirty="0">
                <a:latin typeface="+mj-lt"/>
                <a:cs typeface="Times New Roman" pitchFamily="18" charset="0"/>
              </a:rPr>
              <a:t> </a:t>
            </a:r>
            <a:r>
              <a:rPr lang="sr-Latn-BA" b="1" dirty="0" smtClean="0">
                <a:latin typeface="+mj-lt"/>
                <a:cs typeface="Times New Roman" pitchFamily="18" charset="0"/>
              </a:rPr>
              <a:t>  </a:t>
            </a:r>
            <a:r>
              <a:rPr lang="en-US" b="1" u="sng" dirty="0" err="1" smtClean="0">
                <a:latin typeface="+mj-lt"/>
                <a:cs typeface="Times New Roman" pitchFamily="18" charset="0"/>
                <a:hlinkClick r:id="rId7"/>
              </a:rPr>
              <a:t>abc</a:t>
            </a:r>
            <a:r>
              <a:rPr lang="en-US" b="1" u="sng" dirty="0" smtClean="0">
                <a:latin typeface="+mj-lt"/>
                <a:cs typeface="Times New Roman" pitchFamily="18" charset="0"/>
                <a:hlinkClick r:id="rId7"/>
              </a:rPr>
              <a:t> </a:t>
            </a:r>
            <a:r>
              <a:rPr lang="en-US" b="1" u="sng" dirty="0">
                <a:latin typeface="+mj-lt"/>
                <a:cs typeface="Times New Roman" pitchFamily="18" charset="0"/>
                <a:hlinkClick r:id="rId7"/>
              </a:rPr>
              <a:t>Logic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167049"/>
            <a:ext cx="2352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4" y="1371600"/>
            <a:ext cx="8382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153400" cy="990600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туторијали-учење кроз игру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5257800"/>
            <a:ext cx="538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hlinkClick r:id="rId2"/>
              </a:rPr>
              <a:t>Učenjenje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kroz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igru</a:t>
            </a:r>
            <a:r>
              <a:rPr lang="en-US" b="1" dirty="0">
                <a:hlinkClick r:id="rId2"/>
              </a:rPr>
              <a:t> /LEARNING THROUGH GAMES/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38388"/>
            <a:ext cx="8458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8200" y="1309956"/>
            <a:ext cx="449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hlinkClick r:id="rId2"/>
              </a:rPr>
              <a:t>abc Osnove računara 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3"/>
              </a:rPr>
              <a:t>Memory - Binarni sistem i </a:t>
            </a:r>
            <a:r>
              <a:rPr lang="vi-VN" dirty="0" smtClean="0">
                <a:hlinkClick r:id="rId3"/>
              </a:rPr>
              <a:t>računari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4"/>
              </a:rPr>
              <a:t>WORD 2010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5"/>
              </a:rPr>
              <a:t>Memory - CUT-COPY-PASTE </a:t>
            </a:r>
            <a:r>
              <a:rPr lang="vi-VN" dirty="0" smtClean="0">
                <a:hlinkClick r:id="rId5"/>
              </a:rPr>
              <a:t>10_1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6"/>
              </a:rPr>
              <a:t>EXCEL 2010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7"/>
              </a:rPr>
              <a:t>Memory - FUNCTIONS </a:t>
            </a:r>
            <a:r>
              <a:rPr lang="vi-VN" dirty="0" smtClean="0">
                <a:hlinkClick r:id="rId7"/>
              </a:rPr>
              <a:t>10_1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8"/>
              </a:rPr>
              <a:t>abc Računarska </a:t>
            </a:r>
            <a:r>
              <a:rPr lang="vi-VN" b="1" dirty="0" smtClean="0">
                <a:hlinkClick r:id="rId8"/>
              </a:rPr>
              <a:t>grafika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9"/>
              </a:rPr>
              <a:t>Memory - abc Računarska </a:t>
            </a:r>
            <a:r>
              <a:rPr lang="vi-VN" dirty="0" smtClean="0">
                <a:hlinkClick r:id="rId9"/>
              </a:rPr>
              <a:t>grafika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10"/>
              </a:rPr>
              <a:t>abc FLASH</a:t>
            </a:r>
            <a:endParaRPr lang="vi-VN" dirty="0"/>
          </a:p>
          <a:p>
            <a:r>
              <a:rPr lang="vi-VN" dirty="0"/>
              <a:t>   </a:t>
            </a:r>
            <a:r>
              <a:rPr lang="sr-Latn-BA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Memory</a:t>
            </a:r>
            <a:r>
              <a:rPr lang="vi-VN" dirty="0" smtClean="0">
                <a:hlinkClick r:id="rId11"/>
              </a:rPr>
              <a:t> </a:t>
            </a:r>
            <a:r>
              <a:rPr lang="vi-VN" dirty="0">
                <a:hlinkClick r:id="rId11"/>
              </a:rPr>
              <a:t>- Okruženje </a:t>
            </a:r>
            <a:r>
              <a:rPr lang="vi-VN" dirty="0" smtClean="0">
                <a:hlinkClick r:id="rId11"/>
              </a:rPr>
              <a:t>01</a:t>
            </a:r>
            <a:endParaRPr lang="vi-VN" dirty="0"/>
          </a:p>
          <a:p>
            <a:r>
              <a:rPr lang="vi-VN" b="1" dirty="0">
                <a:hlinkClick r:id="rId12"/>
              </a:rPr>
              <a:t>abc Algoritmi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13"/>
              </a:rPr>
              <a:t>Memory - </a:t>
            </a:r>
            <a:r>
              <a:rPr lang="vi-VN" dirty="0" smtClean="0">
                <a:hlinkClick r:id="rId13"/>
              </a:rPr>
              <a:t>Linijska </a:t>
            </a:r>
            <a:r>
              <a:rPr lang="vi-VN" dirty="0">
                <a:hlinkClick r:id="rId13"/>
              </a:rPr>
              <a:t>strukutra - </a:t>
            </a:r>
            <a:r>
              <a:rPr lang="vi-VN" dirty="0" smtClean="0">
                <a:hlinkClick r:id="rId13"/>
              </a:rPr>
              <a:t>Obimi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14"/>
              </a:rPr>
              <a:t>abc BASIC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 smtClean="0">
                <a:hlinkClick r:id="rId15"/>
              </a:rPr>
              <a:t>Memory </a:t>
            </a:r>
            <a:r>
              <a:rPr lang="vi-VN" dirty="0">
                <a:hlinkClick r:id="rId15"/>
              </a:rPr>
              <a:t>- Linijska strukutra </a:t>
            </a:r>
            <a:r>
              <a:rPr lang="vi-VN" dirty="0" smtClean="0">
                <a:hlinkClick r:id="rId15"/>
              </a:rPr>
              <a:t>-</a:t>
            </a:r>
            <a:r>
              <a:rPr lang="vi-VN" dirty="0"/>
              <a:t/>
            </a:r>
            <a:br>
              <a:rPr lang="vi-VN" dirty="0"/>
            </a:br>
            <a:r>
              <a:rPr lang="vi-VN" b="1" dirty="0">
                <a:hlinkClick r:id="rId16"/>
              </a:rPr>
              <a:t>abc Java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17"/>
              </a:rPr>
              <a:t>Memory - </a:t>
            </a:r>
            <a:r>
              <a:rPr lang="vi-VN" dirty="0" smtClean="0">
                <a:hlinkClick r:id="rId17"/>
              </a:rPr>
              <a:t>Linijska strukt</a:t>
            </a:r>
            <a:r>
              <a:rPr lang="sr-Latn-BA" dirty="0" smtClean="0">
                <a:hlinkClick r:id="rId17"/>
              </a:rPr>
              <a:t>u</a:t>
            </a:r>
            <a:r>
              <a:rPr lang="vi-VN" dirty="0" smtClean="0">
                <a:hlinkClick r:id="rId17"/>
              </a:rPr>
              <a:t>ra </a:t>
            </a:r>
            <a:r>
              <a:rPr lang="vi-VN" dirty="0">
                <a:hlinkClick r:id="rId17"/>
              </a:rPr>
              <a:t>- </a:t>
            </a:r>
            <a:r>
              <a:rPr lang="vi-VN" dirty="0" smtClean="0">
                <a:hlinkClick r:id="rId17"/>
              </a:rPr>
              <a:t>Obimi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18"/>
              </a:rPr>
              <a:t>Memory </a:t>
            </a:r>
            <a:r>
              <a:rPr lang="vi-VN" dirty="0" smtClean="0">
                <a:hlinkClick r:id="rId18"/>
              </a:rPr>
              <a:t>– </a:t>
            </a:r>
            <a:r>
              <a:rPr lang="sr-Latn-BA" dirty="0" smtClean="0">
                <a:hlinkClick r:id="rId18"/>
              </a:rPr>
              <a:t>Linijska </a:t>
            </a:r>
            <a:r>
              <a:rPr lang="sr-Latn-BA" dirty="0" smtClean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strukutra - </a:t>
            </a:r>
            <a:r>
              <a:rPr lang="vi-VN" dirty="0" smtClean="0">
                <a:hlinkClick r:id="rId18"/>
              </a:rPr>
              <a:t>Površine</a:t>
            </a:r>
            <a:endParaRPr lang="vi-VN" dirty="0"/>
          </a:p>
          <a:p>
            <a:r>
              <a:rPr lang="vi-VN" dirty="0"/>
              <a:t>   </a:t>
            </a:r>
            <a:r>
              <a:rPr lang="vi-VN" dirty="0">
                <a:hlinkClick r:id="rId19"/>
              </a:rPr>
              <a:t>Memory - </a:t>
            </a:r>
            <a:r>
              <a:rPr lang="vi-VN" dirty="0" smtClean="0">
                <a:hlinkClick r:id="rId19"/>
              </a:rPr>
              <a:t> Dijagonale </a:t>
            </a:r>
            <a:r>
              <a:rPr lang="vi-VN" dirty="0">
                <a:hlinkClick r:id="rId19"/>
              </a:rPr>
              <a:t>i </a:t>
            </a:r>
            <a:r>
              <a:rPr lang="vi-VN" dirty="0" smtClean="0">
                <a:hlinkClick r:id="rId19"/>
              </a:rPr>
              <a:t>visine</a:t>
            </a:r>
            <a:endParaRPr lang="vi-VN" dirty="0"/>
          </a:p>
        </p:txBody>
      </p:sp>
      <p:pic>
        <p:nvPicPr>
          <p:cNvPr id="5122" name="Picture 2" descr="http://www.znanje.org/abc/tutorials/learning/memory01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6348"/>
            <a:ext cx="4191000" cy="4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туторијали-учење кроз игру</a:t>
            </a:r>
            <a:endParaRPr lang="sr-Latn-BA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OSI </a:t>
            </a:r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модел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343400" cy="65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05425" y="4981575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OSI model /OPEN SYSTEMS INTERCONNECTION MODEL/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Zorg\abc\3k2017\teleworking_anim2cir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886200"/>
            <a:ext cx="3571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Реализовани пројекат</a:t>
            </a:r>
            <a:endParaRPr lang="sr-Latn-BA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293519"/>
            <a:ext cx="6172200" cy="487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BA" sz="2000" dirty="0">
                <a:latin typeface="+mj-lt"/>
                <a:cs typeface="Times New Roman" pitchFamily="18" charset="0"/>
                <a:hlinkClick r:id="rId3"/>
              </a:rPr>
              <a:t>http://</a:t>
            </a:r>
            <a:r>
              <a:rPr lang="sr-Latn-BA" sz="2000" dirty="0" smtClean="0">
                <a:latin typeface="+mj-lt"/>
                <a:cs typeface="Times New Roman" pitchFamily="18" charset="0"/>
                <a:hlinkClick r:id="rId3"/>
              </a:rPr>
              <a:t>www.enovine.net/pitamDa/s/Pitam_da.htm</a:t>
            </a:r>
            <a:r>
              <a:rPr lang="sr-Latn-BA" sz="2000" dirty="0" smtClean="0">
                <a:latin typeface="+mj-lt"/>
                <a:cs typeface="Times New Roman" pitchFamily="18" charset="0"/>
              </a:rPr>
              <a:t> </a:t>
            </a:r>
            <a:endParaRPr lang="sr-Latn-BA" sz="2000" dirty="0"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6248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 smtClean="0">
                <a:solidFill>
                  <a:srgbClr val="002060"/>
                </a:solidFill>
              </a:rPr>
              <a:t>Редовна настава (промјена начина учења)</a:t>
            </a:r>
            <a:r>
              <a:rPr lang="sr-Latn-BA" dirty="0" smtClean="0">
                <a:solidFill>
                  <a:srgbClr val="002060"/>
                </a:solidFill>
              </a:rPr>
              <a:t>: </a:t>
            </a:r>
            <a:endParaRPr lang="sr-Cyrl-BA" dirty="0" smtClean="0">
              <a:solidFill>
                <a:srgbClr val="002060"/>
              </a:solidFill>
            </a:endParaRPr>
          </a:p>
          <a:p>
            <a:pPr marL="631825" indent="-342900">
              <a:buFont typeface="Wingdings" panose="05000000000000000000" pitchFamily="2" charset="2"/>
              <a:buChar char="§"/>
            </a:pPr>
            <a:r>
              <a:rPr lang="sr-Cyrl-BA" dirty="0" smtClean="0">
                <a:solidFill>
                  <a:srgbClr val="002060"/>
                </a:solidFill>
              </a:rPr>
              <a:t>Рачунарска група предмета  </a:t>
            </a:r>
          </a:p>
          <a:p>
            <a:pPr marL="631825" indent="-342900">
              <a:buFont typeface="Wingdings" panose="05000000000000000000" pitchFamily="2" charset="2"/>
              <a:buChar char="§"/>
            </a:pPr>
            <a:r>
              <a:rPr lang="sr-Cyrl-BA" dirty="0" smtClean="0">
                <a:solidFill>
                  <a:srgbClr val="002060"/>
                </a:solidFill>
              </a:rPr>
              <a:t>Филозофије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 smtClean="0">
                <a:solidFill>
                  <a:srgbClr val="002060"/>
                </a:solidFill>
              </a:rPr>
              <a:t>Секције</a:t>
            </a:r>
            <a:endParaRPr lang="sr-Cyrl-BA" dirty="0">
              <a:solidFill>
                <a:srgbClr val="002060"/>
              </a:solidFill>
            </a:endParaRPr>
          </a:p>
          <a:p>
            <a:pPr marL="631825" indent="-342900">
              <a:buFont typeface="Wingdings" panose="05000000000000000000" pitchFamily="2" charset="2"/>
              <a:buChar char="§"/>
            </a:pPr>
            <a:r>
              <a:rPr lang="sr-Cyrl-BA" dirty="0">
                <a:solidFill>
                  <a:srgbClr val="002060"/>
                </a:solidFill>
              </a:rPr>
              <a:t>Мултимедијална </a:t>
            </a:r>
            <a:r>
              <a:rPr lang="sr-Cyrl-BA" dirty="0" smtClean="0">
                <a:solidFill>
                  <a:srgbClr val="002060"/>
                </a:solidFill>
              </a:rPr>
              <a:t>секција</a:t>
            </a:r>
          </a:p>
          <a:p>
            <a:pPr marL="631825" indent="-342900">
              <a:buFont typeface="Wingdings" panose="05000000000000000000" pitchFamily="2" charset="2"/>
              <a:buChar char="§"/>
            </a:pPr>
            <a:r>
              <a:rPr lang="sr-Cyrl-BA" dirty="0" smtClean="0">
                <a:solidFill>
                  <a:srgbClr val="002060"/>
                </a:solidFill>
              </a:rPr>
              <a:t>Филозофска секција</a:t>
            </a:r>
            <a:endParaRPr lang="sr-Cyrl-BA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rgbClr val="002060"/>
                </a:solidFill>
              </a:rPr>
              <a:t>Камп младих програмера „Питам да“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rgbClr val="002060"/>
                </a:solidFill>
              </a:rPr>
              <a:t>Позитивни ефекти на Тестирању РПЗ Републике Српске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 smtClean="0">
                <a:solidFill>
                  <a:srgbClr val="002060"/>
                </a:solidFill>
              </a:rPr>
              <a:t>Припрема </a:t>
            </a:r>
            <a:r>
              <a:rPr lang="sr-Cyrl-BA" dirty="0">
                <a:solidFill>
                  <a:srgbClr val="002060"/>
                </a:solidFill>
              </a:rPr>
              <a:t>за ЕЦДЛ </a:t>
            </a:r>
            <a:r>
              <a:rPr lang="sr-Cyrl-BA" dirty="0" smtClean="0">
                <a:solidFill>
                  <a:srgbClr val="002060"/>
                </a:solidFill>
              </a:rPr>
              <a:t>тестове</a:t>
            </a:r>
            <a:endParaRPr lang="sr-Latn-B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 smtClean="0">
                <a:solidFill>
                  <a:srgbClr val="002060"/>
                </a:solidFill>
              </a:rPr>
              <a:t>Промјена односа ученик и предавач/ментор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 smtClean="0">
                <a:solidFill>
                  <a:srgbClr val="002060"/>
                </a:solidFill>
              </a:rPr>
              <a:t>Садржаји на</a:t>
            </a:r>
            <a:r>
              <a:rPr lang="sr-Latn-CS" dirty="0" smtClean="0">
                <a:solidFill>
                  <a:srgbClr val="002060"/>
                </a:solidFill>
              </a:rPr>
              <a:t> </a:t>
            </a:r>
            <a:r>
              <a:rPr lang="sr-Cyrl-BA" dirty="0" smtClean="0">
                <a:solidFill>
                  <a:srgbClr val="002060"/>
                </a:solidFill>
              </a:rPr>
              <a:t>порталима:</a:t>
            </a:r>
            <a:endParaRPr lang="sr-Latn-CS" dirty="0" smtClean="0">
              <a:solidFill>
                <a:srgbClr val="002060"/>
              </a:solidFill>
            </a:endParaRP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sr-Latn-CS" dirty="0" smtClean="0">
                <a:solidFill>
                  <a:srgbClr val="002060"/>
                </a:solidFill>
                <a:hlinkClick r:id="rId4"/>
              </a:rPr>
              <a:t>www.znanje.org</a:t>
            </a:r>
            <a:endParaRPr lang="sr-Latn-CS" dirty="0" smtClean="0">
              <a:solidFill>
                <a:srgbClr val="002060"/>
              </a:solidFill>
            </a:endParaRP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sr-Latn-CS" dirty="0" smtClean="0">
                <a:solidFill>
                  <a:srgbClr val="002060"/>
                </a:solidFill>
                <a:hlinkClick r:id="rId5"/>
              </a:rPr>
              <a:t>www.enovine.net</a:t>
            </a:r>
            <a:endParaRPr lang="sr-Latn-CS" dirty="0" smtClean="0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5956"/>
            <a:ext cx="233838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4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Литература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Kunzmann, P. Burkard, F-P. &amp; Wiedmann, F. (2001). </a:t>
            </a:r>
            <a:r>
              <a:rPr lang="sr-Latn-CS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Atlas filozofije</a:t>
            </a:r>
            <a:r>
              <a:rPr lang="sr-Latn-C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. Zagreb: Golden marketing.</a:t>
            </a: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Олакшавају</a:t>
            </a:r>
            <a:endParaRPr lang="sr-Latn-CS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851478"/>
              </p:ext>
            </p:extLst>
          </p:nvPr>
        </p:nvGraphicFramePr>
        <p:xfrm>
          <a:off x="457200" y="1371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6096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П</a:t>
            </a:r>
            <a:r>
              <a:rPr lang="en-US" dirty="0"/>
              <a:t>o</a:t>
            </a:r>
            <a:r>
              <a:rPr lang="sr-Cyrl-BA" dirty="0" smtClean="0"/>
              <a:t>јава слике		</a:t>
            </a:r>
            <a:r>
              <a:rPr lang="en-US" dirty="0" smtClean="0"/>
              <a:t>         </a:t>
            </a:r>
            <a:r>
              <a:rPr lang="sr-Cyrl-BA" dirty="0" smtClean="0"/>
              <a:t>Опис уз квиз			</a:t>
            </a:r>
            <a:r>
              <a:rPr lang="en-US" dirty="0" smtClean="0"/>
              <a:t>K</a:t>
            </a:r>
            <a:r>
              <a:rPr lang="sr-Cyrl-BA" dirty="0" smtClean="0"/>
              <a:t>виз-Тест</a:t>
            </a:r>
            <a:endParaRPr lang="en-US" dirty="0"/>
          </a:p>
        </p:txBody>
      </p:sp>
      <p:pic>
        <p:nvPicPr>
          <p:cNvPr id="1026" name="Picture 2" descr="D:\3K\quiz_word_opis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88669"/>
            <a:ext cx="2697004" cy="158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3K\algoritmi_test2l_izdvojiSmal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0555"/>
            <a:ext cx="2708910" cy="17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13343"/>
            <a:ext cx="2740571" cy="15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Cyrl-BA" sz="4000" dirty="0" smtClean="0">
                <a:solidFill>
                  <a:srgbClr val="002060"/>
                </a:solidFill>
                <a:cs typeface="Times New Roman" pitchFamily="18" charset="0"/>
              </a:rPr>
              <a:t>Како?</a:t>
            </a:r>
            <a:endParaRPr lang="sr-Latn-CS" sz="4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2666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Абц туторијали траже јасну потврду учешћа  у процесу праћења наставног садржаја и захтијевају једноставну радњу као знак присутности:</a:t>
            </a:r>
          </a:p>
          <a:p>
            <a:pPr>
              <a:buFontTx/>
              <a:buChar char="-"/>
            </a:pPr>
            <a:r>
              <a:rPr lang="sr-Cyrl-BA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један клик мишом, или покрет врховима прстију</a:t>
            </a:r>
            <a:endParaRPr lang="sr-Latn-C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8" name="Picture 2" descr="D:\Zorg\abc\3k2017\algoritmi_frames_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15640"/>
            <a:ext cx="5018723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94" y="1068736"/>
            <a:ext cx="2752725" cy="30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27856"/>
            <a:ext cx="9144000" cy="838944"/>
          </a:xfrm>
        </p:spPr>
        <p:txBody>
          <a:bodyPr>
            <a:noAutofit/>
          </a:bodyPr>
          <a:lstStyle/>
          <a:p>
            <a:r>
              <a:rPr lang="sr-Cyrl-BA" sz="3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Процес усвајања је на једном мјесту-екрану</a:t>
            </a:r>
            <a:endParaRPr lang="sr-Latn-CS" sz="36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1"/>
            <a:ext cx="2752725" cy="30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4369" y="1288851"/>
            <a:ext cx="228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Слика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Чува </a:t>
            </a:r>
            <a:r>
              <a:rPr lang="ru-RU" sz="2000" dirty="0">
                <a:solidFill>
                  <a:schemeClr val="bg1"/>
                </a:solidFill>
              </a:rPr>
              <a:t>опажај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Ствара </a:t>
            </a:r>
            <a:r>
              <a:rPr lang="ru-RU" sz="2000" dirty="0">
                <a:solidFill>
                  <a:schemeClr val="bg1"/>
                </a:solidFill>
              </a:rPr>
              <a:t>конотацију и денотацију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2752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81400" y="1156812"/>
            <a:ext cx="2362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Опис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Скупља </a:t>
            </a:r>
            <a:r>
              <a:rPr lang="ru-RU" sz="2000" dirty="0">
                <a:solidFill>
                  <a:schemeClr val="bg1"/>
                </a:solidFill>
              </a:rPr>
              <a:t>искуство, знање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Не </a:t>
            </a:r>
            <a:r>
              <a:rPr lang="ru-RU" sz="2000" dirty="0">
                <a:solidFill>
                  <a:schemeClr val="bg1"/>
                </a:solidFill>
              </a:rPr>
              <a:t>чека </a:t>
            </a:r>
            <a:r>
              <a:rPr lang="ru-RU" sz="2000">
                <a:solidFill>
                  <a:schemeClr val="bg1"/>
                </a:solidFill>
              </a:rPr>
              <a:t>се </a:t>
            </a:r>
            <a:r>
              <a:rPr lang="ru-RU" sz="2000" smtClean="0">
                <a:solidFill>
                  <a:schemeClr val="bg1"/>
                </a:solidFill>
              </a:rPr>
              <a:t>промјена </a:t>
            </a:r>
            <a:r>
              <a:rPr lang="ru-RU" sz="2000" dirty="0">
                <a:solidFill>
                  <a:schemeClr val="bg1"/>
                </a:solidFill>
              </a:rPr>
              <a:t>уџбеник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Аутор </a:t>
            </a:r>
            <a:r>
              <a:rPr lang="ru-RU" sz="2000" dirty="0">
                <a:solidFill>
                  <a:schemeClr val="bg1"/>
                </a:solidFill>
              </a:rPr>
              <a:t>уноси новине којима допуњава грађу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98431" y="1312961"/>
            <a:ext cx="228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2000" dirty="0">
                <a:solidFill>
                  <a:schemeClr val="bg1"/>
                </a:solidFill>
              </a:rPr>
              <a:t>Задатак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BA" sz="2000" dirty="0" smtClean="0">
                <a:solidFill>
                  <a:schemeClr val="bg1"/>
                </a:solidFill>
              </a:rPr>
              <a:t>Омогућава </a:t>
            </a:r>
            <a:r>
              <a:rPr lang="sr-Cyrl-BA" sz="2000" dirty="0">
                <a:solidFill>
                  <a:schemeClr val="bg1"/>
                </a:solidFill>
              </a:rPr>
              <a:t>мишљење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BA" sz="2000" dirty="0" smtClean="0">
                <a:solidFill>
                  <a:schemeClr val="bg1"/>
                </a:solidFill>
              </a:rPr>
              <a:t>Питање</a:t>
            </a:r>
            <a:endParaRPr lang="sr-Cyrl-BA" sz="2000" dirty="0">
              <a:solidFill>
                <a:schemeClr val="bg1"/>
              </a:solidFill>
            </a:endParaRPr>
          </a:p>
        </p:txBody>
      </p:sp>
      <p:pic>
        <p:nvPicPr>
          <p:cNvPr id="18" name="Picture 2" descr="D:\3K_NoviSad\filozofija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5898704" cy="23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295400"/>
          </a:xfrm>
        </p:spPr>
        <p:txBody>
          <a:bodyPr>
            <a:noAutofit/>
          </a:bodyPr>
          <a:lstStyle/>
          <a:p>
            <a:r>
              <a:rPr lang="sr-Cyrl-BA" sz="3600" dirty="0" smtClean="0">
                <a:solidFill>
                  <a:srgbClr val="002060"/>
                </a:solidFill>
                <a:cs typeface="Times New Roman" pitchFamily="18" charset="0"/>
              </a:rPr>
              <a:t>Слика, опажај без ког нема почетка сазнања-примјер на предмету филозфије</a:t>
            </a:r>
            <a:endParaRPr lang="sr-Latn-CS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562947"/>
              </p:ext>
            </p:extLst>
          </p:nvPr>
        </p:nvGraphicFramePr>
        <p:xfrm>
          <a:off x="457200" y="1219200"/>
          <a:ext cx="82296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3886200"/>
            <a:ext cx="8458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:\Zorg\abc\3k2017\filoz_uvod_dijeliNaCjelin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4745"/>
            <a:ext cx="41243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Како се олакшава памћење?</a:t>
            </a:r>
            <a:endParaRPr lang="sr-Latn-CS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198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C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Памћење као битна фаза учења са Абц туторијалима реализује се једним кликом на дио који се жели поновити и вјежба се све док се не запамти</a:t>
            </a:r>
            <a:endParaRPr lang="sr-Latn-C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1838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Анимација активности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61838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Провјера квиз/тест</a:t>
            </a:r>
            <a:endParaRPr lang="en-US" dirty="0"/>
          </a:p>
        </p:txBody>
      </p:sp>
      <p:pic>
        <p:nvPicPr>
          <p:cNvPr id="7" name="Picture 4" descr="D:\3K\algoritmi_test2l_izdvojiSma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199"/>
            <a:ext cx="4274058" cy="27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znanje.org/abc/tutorials/wordMMX/01/17_columns_change%20size_ribb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2354262"/>
            <a:ext cx="59055" cy="4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3K\17_columns_change size_ribbonSmal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9" y="3505200"/>
            <a:ext cx="3259550" cy="27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002060"/>
                </a:solidFill>
                <a:cs typeface="Times New Roman" pitchFamily="18" charset="0"/>
              </a:rPr>
              <a:t>Како се олакшава понављање и омогућава провјера и вредновање</a:t>
            </a:r>
            <a:r>
              <a:rPr lang="sr-Cyrl-BA" dirty="0" smtClean="0">
                <a:cs typeface="Times New Roman" pitchFamily="18" charset="0"/>
              </a:rPr>
              <a:t>?</a:t>
            </a:r>
            <a:endParaRPr lang="sr-Latn-CS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600199"/>
          </a:xfrm>
        </p:spPr>
        <p:txBody>
          <a:bodyPr>
            <a:normAutofit lnSpcReduction="10000"/>
          </a:bodyPr>
          <a:lstStyle/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Квизом</a:t>
            </a:r>
          </a:p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Провјера градива је уз 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QUIZ-TEST 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модул </a:t>
            </a:r>
          </a:p>
          <a:p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Предавач о</a:t>
            </a:r>
            <a:r>
              <a:rPr lang="sr-Latn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бликује</a:t>
            </a:r>
            <a:r>
              <a:rPr lang="sr-Cyrl-BA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питања, а свако питање има линк на теоријски дио, за самостално учење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22C9-6B4E-45B0-9C06-646A31E491A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Абц туторијали - 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мр Горана Ђудуровић Праштало, Жељко Грбић</a:t>
            </a:r>
            <a:r>
              <a:rPr lang="sr-Cyrl-BA" sz="1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sr-Latn-CS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183868"/>
            <a:ext cx="922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r-Latn-CS" dirty="0">
                <a:solidFill>
                  <a:srgbClr val="002060"/>
                </a:solidFill>
                <a:hlinkClick r:id="rId4"/>
              </a:rPr>
              <a:t>http://www.znanje.org/abc/test/video/abc_quiz_test_video_stud1.htm</a:t>
            </a:r>
            <a:endParaRPr lang="sr-Cyrl-BA" dirty="0">
              <a:solidFill>
                <a:srgbClr val="002060"/>
              </a:solidFill>
            </a:endParaRPr>
          </a:p>
        </p:txBody>
      </p:sp>
      <p:pic>
        <p:nvPicPr>
          <p:cNvPr id="9" name="abcQui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2793782"/>
            <a:ext cx="4273131" cy="343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1152</Words>
  <Application>Microsoft Office PowerPoint</Application>
  <PresentationFormat>On-screen Show (4:3)</PresentationFormat>
  <Paragraphs>225</Paragraphs>
  <Slides>38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Абц туторијали - асистент у образовању</vt:lpstr>
      <vt:lpstr>Аутори презентације</vt:lpstr>
      <vt:lpstr>Ко су асистенти у образовању-Абц туторијали?</vt:lpstr>
      <vt:lpstr>Олакшавају</vt:lpstr>
      <vt:lpstr>Како?</vt:lpstr>
      <vt:lpstr>PowerPoint Presentation</vt:lpstr>
      <vt:lpstr>Слика, опажај без ког нема почетка сазнања-примјер на предмету филозфије</vt:lpstr>
      <vt:lpstr>Како се олакшава памћење?</vt:lpstr>
      <vt:lpstr>Како се олакшава понављање и омогућава провјера и вредновање?</vt:lpstr>
      <vt:lpstr>Предности Абц туторијала</vt:lpstr>
      <vt:lpstr>У наставном процесу</vt:lpstr>
      <vt:lpstr>Присутна одсутност  – фронтални облик рада</vt:lpstr>
      <vt:lpstr>Абц туторијали у предмету Рачунарство и информатика-показали су како се може доћи до свеобухватног приказа грађе и допунити класични облици рада</vt:lpstr>
      <vt:lpstr>Активно учешће ученика – примјер  почетак рада  Абц алгоритма</vt:lpstr>
      <vt:lpstr>Абц Алгоритми - Frames</vt:lpstr>
      <vt:lpstr>Алгоритми и програмски језици</vt:lpstr>
      <vt:lpstr>Алгоритми и програмски језици</vt:lpstr>
      <vt:lpstr>Алгоритми и програмски језици анимација</vt:lpstr>
      <vt:lpstr>Квиз без слика, употреба описа</vt:lpstr>
      <vt:lpstr>PowerPoint Presentation</vt:lpstr>
      <vt:lpstr>PowerPoint Presentation</vt:lpstr>
      <vt:lpstr>Туторијали у области филозофије</vt:lpstr>
      <vt:lpstr>Абц Увод и античка филозофија</vt:lpstr>
      <vt:lpstr>Парадигма једне наставне јединице у филозофији</vt:lpstr>
      <vt:lpstr>Квиз/Тест - Њемачка идеалистичка филозофија</vt:lpstr>
      <vt:lpstr>Тестови  у служби учења и памћења а не као облик контроле друштва</vt:lpstr>
      <vt:lpstr>Примјена</vt:lpstr>
      <vt:lpstr>Неопходне активности за израду новог Абц туторијала</vt:lpstr>
      <vt:lpstr>Императиви новом образовању</vt:lpstr>
      <vt:lpstr>Резултати тимског рада</vt:lpstr>
      <vt:lpstr>Тимски рад-Мултимедијална секција и Филозофска секција “Тачка”</vt:lpstr>
      <vt:lpstr>Абц туторијали-нове припрема за наставни процес?</vt:lpstr>
      <vt:lpstr>Избор Абц туторијала – ebooks</vt:lpstr>
      <vt:lpstr>Абц туторијали-учење кроз игру</vt:lpstr>
      <vt:lpstr>Абц туторијали-учење кроз игру</vt:lpstr>
      <vt:lpstr>OSI модел</vt:lpstr>
      <vt:lpstr>Реализовани пројекат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zeljko</cp:lastModifiedBy>
  <cp:revision>199</cp:revision>
  <dcterms:created xsi:type="dcterms:W3CDTF">2017-10-23T15:18:38Z</dcterms:created>
  <dcterms:modified xsi:type="dcterms:W3CDTF">2017-11-02T19:31:26Z</dcterms:modified>
</cp:coreProperties>
</file>