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8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FDD2-EE7B-4A36-BE09-A2D16C4DCB8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8BEAD-C802-4F61-A5AE-FCA61AF56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8BEAD-C802-4F61-A5AE-FCA61AF56B0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97D420-D477-4A74-89A8-10E388C98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9E8CBC-0448-480B-8458-E357D407A0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428736"/>
            <a:ext cx="7851648" cy="1828800"/>
          </a:xfrm>
        </p:spPr>
        <p:txBody>
          <a:bodyPr>
            <a:normAutofit/>
          </a:bodyPr>
          <a:lstStyle/>
          <a:p>
            <a:r>
              <a:rPr lang="sr-Latn-BA" sz="5400" dirty="0" smtClean="0">
                <a:latin typeface="Times New Roman" pitchFamily="18" charset="0"/>
                <a:cs typeface="Times New Roman" pitchFamily="18" charset="0"/>
              </a:rPr>
              <a:t>Artur Šopenhauer </a:t>
            </a:r>
            <a:br>
              <a:rPr lang="sr-Latn-BA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5400" dirty="0" smtClean="0">
                <a:latin typeface="Times New Roman" pitchFamily="18" charset="0"/>
                <a:cs typeface="Times New Roman" pitchFamily="18" charset="0"/>
              </a:rPr>
              <a:t> (1788-1860)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00" y="5000636"/>
            <a:ext cx="7610500" cy="1557786"/>
          </a:xfrm>
        </p:spPr>
        <p:txBody>
          <a:bodyPr>
            <a:normAutofit/>
          </a:bodyPr>
          <a:lstStyle/>
          <a:p>
            <a:r>
              <a:rPr lang="sr-Latn-CS" sz="1800" dirty="0" smtClean="0"/>
              <a:t>Autor: mr Gorana </a:t>
            </a:r>
            <a:r>
              <a:rPr lang="sr-Latn-CS" sz="1800" dirty="0" err="1" smtClean="0"/>
              <a:t>Đudurović</a:t>
            </a:r>
            <a:r>
              <a:rPr lang="sr-Latn-CS" sz="1800" dirty="0" smtClean="0"/>
              <a:t> Praštalo</a:t>
            </a:r>
          </a:p>
          <a:p>
            <a:endParaRPr lang="en-US" sz="1800" dirty="0"/>
          </a:p>
        </p:txBody>
      </p:sp>
      <p:pic>
        <p:nvPicPr>
          <p:cNvPr id="4" name="Picture 3" descr="Šo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357298"/>
            <a:ext cx="2398906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Čovjek- genije i talenat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Čovjek je biće koje ima dvije trećine volje i jednu trećinu intelekta.</a:t>
            </a:r>
          </a:p>
          <a:p>
            <a:r>
              <a:rPr lang="sr-Latn-BA" dirty="0" smtClean="0"/>
              <a:t>Genijalni ljudi imaju dvije trećine intelekta a jednu trećinu volje.</a:t>
            </a:r>
          </a:p>
          <a:p>
            <a:r>
              <a:rPr lang="sr-Latn-BA" dirty="0" smtClean="0"/>
              <a:t>Talentovan čovjek pogađa  metu koju svi vide, a genijalan pogodi onu koju niko ne vidi!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Šopenhauer  A. 1984.  </a:t>
            </a:r>
            <a:r>
              <a:rPr lang="sr-Latn-BA" i="1" dirty="0" smtClean="0"/>
              <a:t>Svet kao volja i predstava. </a:t>
            </a:r>
            <a:r>
              <a:rPr lang="sr-Latn-BA" dirty="0" smtClean="0"/>
              <a:t>Beograd</a:t>
            </a:r>
            <a:r>
              <a:rPr lang="sr-Latn-BA" i="1" dirty="0" smtClean="0"/>
              <a:t>: </a:t>
            </a:r>
            <a:r>
              <a:rPr lang="sr-Latn-BA" dirty="0" smtClean="0"/>
              <a:t>Grafos.</a:t>
            </a:r>
          </a:p>
          <a:p>
            <a:r>
              <a:rPr lang="sr-Latn-BA" dirty="0" err="1" smtClean="0"/>
              <a:t>Cimer</a:t>
            </a:r>
            <a:r>
              <a:rPr lang="sr-Latn-BA" dirty="0" smtClean="0"/>
              <a:t> R. 2010. </a:t>
            </a:r>
            <a:r>
              <a:rPr lang="sr-Latn-BA" i="1" dirty="0" smtClean="0"/>
              <a:t>Kapija filozofa.</a:t>
            </a:r>
            <a:r>
              <a:rPr lang="sr-Latn-BA" dirty="0" smtClean="0"/>
              <a:t> Beograd: Laguna.</a:t>
            </a:r>
          </a:p>
          <a:p>
            <a:r>
              <a:rPr lang="sr-Latn-BA" dirty="0" smtClean="0"/>
              <a:t>Kuper D. E. 2003. </a:t>
            </a:r>
            <a:r>
              <a:rPr lang="sr-Latn-BA" i="1" dirty="0" smtClean="0"/>
              <a:t>Svetska filozofija</a:t>
            </a:r>
            <a:r>
              <a:rPr lang="sr-Latn-BA" dirty="0" smtClean="0"/>
              <a:t>. Novi  Sad: Svetovi.</a:t>
            </a:r>
          </a:p>
          <a:p>
            <a:r>
              <a:rPr lang="sr-Latn-BA" dirty="0" err="1" smtClean="0"/>
              <a:t>Jalom</a:t>
            </a:r>
            <a:r>
              <a:rPr lang="sr-Latn-BA" dirty="0" smtClean="0"/>
              <a:t> D. I. 2015. </a:t>
            </a:r>
            <a:r>
              <a:rPr lang="sr-Latn-BA" i="1" dirty="0" smtClean="0"/>
              <a:t>Lečenje </a:t>
            </a:r>
            <a:r>
              <a:rPr lang="sr-Latn-BA" i="1" dirty="0" err="1" smtClean="0"/>
              <a:t>Šopenhauerom</a:t>
            </a:r>
            <a:r>
              <a:rPr lang="sr-Latn-BA" i="1" dirty="0" smtClean="0"/>
              <a:t>. </a:t>
            </a:r>
            <a:r>
              <a:rPr lang="sr-Latn-BA" dirty="0" smtClean="0"/>
              <a:t>Beograd: Nova Knjiga.</a:t>
            </a:r>
          </a:p>
          <a:p>
            <a:r>
              <a:rPr lang="sr-Latn-BA" dirty="0" err="1" smtClean="0"/>
              <a:t>Kunzmann</a:t>
            </a:r>
            <a:r>
              <a:rPr lang="sr-Latn-BA" dirty="0" smtClean="0"/>
              <a:t> P.,  F-P. </a:t>
            </a:r>
            <a:r>
              <a:rPr lang="sr-Latn-BA" dirty="0" err="1" smtClean="0"/>
              <a:t>Burkard</a:t>
            </a:r>
            <a:r>
              <a:rPr lang="sr-Latn-BA" dirty="0" smtClean="0"/>
              <a:t> F-P. i F. </a:t>
            </a:r>
            <a:r>
              <a:rPr lang="sr-Latn-BA" dirty="0" err="1" smtClean="0"/>
              <a:t>Wiedmann</a:t>
            </a:r>
            <a:r>
              <a:rPr lang="sr-Latn-BA" dirty="0" smtClean="0"/>
              <a:t>. 2001. </a:t>
            </a:r>
            <a:r>
              <a:rPr lang="sr-Latn-BA" i="1" dirty="0" smtClean="0"/>
              <a:t>Atlas filozofije</a:t>
            </a:r>
            <a:r>
              <a:rPr lang="sr-Latn-BA" dirty="0" smtClean="0"/>
              <a:t>. Zagreb: </a:t>
            </a:r>
            <a:r>
              <a:rPr lang="sr-Latn-BA" dirty="0" err="1" smtClean="0"/>
              <a:t>Golden</a:t>
            </a:r>
            <a:r>
              <a:rPr lang="sr-Latn-BA" dirty="0" smtClean="0"/>
              <a:t> marketing.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Biografija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Rođen je u bogatoj porodici njemačkog trgovca u </a:t>
            </a:r>
            <a:r>
              <a:rPr lang="sr-Latn-BA" sz="2400" dirty="0" err="1" smtClean="0">
                <a:latin typeface="Times New Roman" pitchFamily="18" charset="0"/>
                <a:cs typeface="Times New Roman" pitchFamily="18" charset="0"/>
              </a:rPr>
              <a:t>Danzigu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(današnji </a:t>
            </a:r>
            <a:r>
              <a:rPr lang="sr-Latn-BA" sz="2400" dirty="0" err="1" smtClean="0">
                <a:latin typeface="Times New Roman" pitchFamily="18" charset="0"/>
                <a:cs typeface="Times New Roman" pitchFamily="18" charset="0"/>
              </a:rPr>
              <a:t>Gdanjsk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sr-Latn-BA" sz="2400" dirty="0" smtClean="0"/>
              <a:t>Otac je odredio da se zove Artur. </a:t>
            </a:r>
            <a:r>
              <a:rPr lang="sr-Cyrl-BA" sz="2400" dirty="0" smtClean="0"/>
              <a:t>Htio je da </a:t>
            </a:r>
            <a:r>
              <a:rPr lang="sr-Latn-BA" sz="2400" dirty="0" smtClean="0"/>
              <a:t>mu se ime </a:t>
            </a:r>
            <a:r>
              <a:rPr lang="sr-Cyrl-BA" sz="2400" dirty="0" smtClean="0"/>
              <a:t>isto piše na svim evropskim jezicima. Smatrao je da će </a:t>
            </a:r>
            <a:r>
              <a:rPr lang="sr-Latn-BA" sz="2400" dirty="0" smtClean="0"/>
              <a:t>njegovom sinu biti u </a:t>
            </a:r>
            <a:r>
              <a:rPr lang="sr-Latn-BA" sz="2400" dirty="0" smtClean="0"/>
              <a:t>19. </a:t>
            </a:r>
            <a:r>
              <a:rPr lang="sr-Latn-BA" sz="2400" dirty="0" smtClean="0"/>
              <a:t>vijeku </a:t>
            </a:r>
            <a:r>
              <a:rPr lang="sr-Cyrl-BA" sz="2400" dirty="0" smtClean="0"/>
              <a:t>olakšan</a:t>
            </a:r>
            <a:r>
              <a:rPr lang="sr-Latn-BA" sz="2400" dirty="0" smtClean="0"/>
              <a:t>i</a:t>
            </a:r>
            <a:r>
              <a:rPr lang="sr-Cyrl-BA" sz="2400" dirty="0" smtClean="0"/>
              <a:t> trgovački poslovi</a:t>
            </a:r>
            <a:r>
              <a:rPr lang="sr-Latn-BA" sz="2400" dirty="0" smtClean="0"/>
              <a:t> i da se bogatstvo i </a:t>
            </a:r>
            <a:r>
              <a:rPr lang="sr-Latn-BA" sz="2400" dirty="0" err="1" smtClean="0"/>
              <a:t>uspjesi</a:t>
            </a:r>
            <a:r>
              <a:rPr lang="sr-Latn-BA" sz="2400" dirty="0" smtClean="0"/>
              <a:t>  neometano realizuju.</a:t>
            </a:r>
            <a:endParaRPr lang="en-US" sz="2400" dirty="0" smtClean="0"/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Nazvao se „neprijateljem Hegela i njegove svite".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Kao poznati ženomrzac nije se ženio. Uzgajao je pudlice, po kojima je postao poznat svojim sugrađanima.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29604" cy="1162050"/>
          </a:xfrm>
        </p:spPr>
        <p:txBody>
          <a:bodyPr/>
          <a:lstStyle/>
          <a:p>
            <a:pPr algn="ctr"/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ŠOPENHAUEROVO STVARALAŠTVO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28662" y="1714488"/>
            <a:ext cx="5429288" cy="4572000"/>
          </a:xfrm>
        </p:spPr>
        <p:txBody>
          <a:bodyPr>
            <a:norm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“O četvorostrukom korenu načela dovoljnog razloga”-doktorski rad uvertira u njegovo glavno djelo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“Svet kao volja i predstava”(1819)</a:t>
            </a:r>
          </a:p>
          <a:p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sksv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00826" y="1643050"/>
            <a:ext cx="2000264" cy="250033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sr-Latn-BA" dirty="0" smtClean="0"/>
              <a:t>Uticaji-Odnos prema filozofskoj tradiciji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Na Šopenhauera su uticale Platonova, Kantova filozofija i elementi indijske filozofije a naročito budizam.</a:t>
            </a:r>
          </a:p>
          <a:p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Platonov uticaj se vidi u razlikovanju idejnog i materijalnog svijeta, za koji Šopenhauer smatra da je prekriven ‘velom Maje’  tj. pun  pričina, varke i da je iza istinska stvarnost.</a:t>
            </a:r>
          </a:p>
          <a:p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Ko ne poznaje Kanta i ko nije uočio važnost njegovog kopernikanskog okreta ostaje dijete u filozofiji.  Ovaj svijet nije samo od fenomena  već je on predstava. Čovjek konstruiše svijet  i svemu daje ‘razlog’.  Prema </a:t>
            </a:r>
            <a:r>
              <a:rPr lang="sr-Latn-BA" sz="2200" dirty="0" err="1" smtClean="0">
                <a:latin typeface="Times New Roman" pitchFamily="18" charset="0"/>
                <a:cs typeface="Times New Roman" pitchFamily="18" charset="0"/>
              </a:rPr>
              <a:t>Šopenhaueru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sve predstave u svijetu podređene su ‘načelu razloga’.A pod razlogom on obuhvata kauzalno objašnjenje </a:t>
            </a:r>
          </a:p>
          <a:p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86728" cy="1162050"/>
          </a:xfrm>
        </p:spPr>
        <p:txBody>
          <a:bodyPr/>
          <a:lstStyle/>
          <a:p>
            <a:pPr algn="ctr"/>
            <a:r>
              <a:rPr lang="sr-Latn-BA" sz="4800" b="1" dirty="0" smtClean="0">
                <a:latin typeface="Times New Roman" pitchFamily="18" charset="0"/>
                <a:cs typeface="Times New Roman" pitchFamily="18" charset="0"/>
              </a:rPr>
              <a:t>Voluntarizam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457572" cy="4572000"/>
          </a:xfrm>
        </p:spPr>
        <p:txBody>
          <a:bodyPr>
            <a:normAutofit/>
          </a:bodyPr>
          <a:lstStyle/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Predstavnici voluntarizma su Niče i Šopenhauer.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Središnji pojam </a:t>
            </a:r>
            <a:r>
              <a:rPr lang="sr-Latn-BA" sz="2000" dirty="0" err="1" smtClean="0">
                <a:latin typeface="Times New Roman" pitchFamily="18" charset="0"/>
                <a:cs typeface="Times New Roman" pitchFamily="18" charset="0"/>
              </a:rPr>
              <a:t>Šopenhauerove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filozofije  je 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volja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koja je bit svih stvari.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Volja i djelovanje su isto, i ona nije psihološki fenomen, gdje predstavlja </a:t>
            </a:r>
            <a:r>
              <a:rPr lang="sr-Latn-BA" sz="2000" dirty="0" err="1" smtClean="0">
                <a:latin typeface="Times New Roman" pitchFamily="18" charset="0"/>
                <a:cs typeface="Times New Roman" pitchFamily="18" charset="0"/>
              </a:rPr>
              <a:t>svjesne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težnje  već ontološki princip. </a:t>
            </a:r>
            <a:r>
              <a:rPr lang="sr-Latn-BA" sz="2000" dirty="0" err="1" smtClean="0">
                <a:latin typeface="Times New Roman" pitchFamily="18" charset="0"/>
                <a:cs typeface="Times New Roman" pitchFamily="18" charset="0"/>
              </a:rPr>
              <a:t>Svjetska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err="1" smtClean="0">
                <a:latin typeface="Times New Roman" pitchFamily="18" charset="0"/>
                <a:cs typeface="Times New Roman" pitchFamily="18" charset="0"/>
              </a:rPr>
              <a:t>pravolja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očituje se jednako na području anorganskog, organskog i </a:t>
            </a:r>
            <a:r>
              <a:rPr lang="sr-Latn-BA" sz="2000" dirty="0" err="1" smtClean="0">
                <a:latin typeface="Times New Roman" pitchFamily="18" charset="0"/>
                <a:cs typeface="Times New Roman" pitchFamily="18" charset="0"/>
              </a:rPr>
              <a:t>svjesnog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sloja stvarnosti.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Content Placeholder 4" descr="160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9124" y="2357429"/>
            <a:ext cx="3873500" cy="350044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3857652"/>
          </a:xfrm>
        </p:spPr>
        <p:txBody>
          <a:bodyPr/>
          <a:lstStyle/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U području anorganskog kao sila,kao mehanički uzrok kretanja (teža, magnetizam)</a:t>
            </a: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U području organskog kao nagoni, </a:t>
            </a:r>
            <a:r>
              <a:rPr lang="sr-Latn-BA" sz="2800" dirty="0" err="1" smtClean="0">
                <a:latin typeface="Times New Roman" pitchFamily="18" charset="0"/>
                <a:cs typeface="Times New Roman" pitchFamily="18" charset="0"/>
              </a:rPr>
              <a:t>nesvjesna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slijepa aktivnost</a:t>
            </a:r>
          </a:p>
          <a:p>
            <a:r>
              <a:rPr lang="sr-Latn-BA" sz="2800" dirty="0" err="1" smtClean="0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sloj – kao </a:t>
            </a:r>
            <a:r>
              <a:rPr lang="sr-Latn-BA" sz="2800" dirty="0" err="1" smtClean="0">
                <a:latin typeface="Times New Roman" pitchFamily="18" charset="0"/>
                <a:cs typeface="Times New Roman" pitchFamily="18" charset="0"/>
              </a:rPr>
              <a:t>svjesne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ideje</a:t>
            </a: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Volja predstavlja gospodara a intelekt slugu!</a:t>
            </a: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Volja nas vodi u životu, ona je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besciljna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, besmislena i nemoguće ju je posve zadovoljiti.</a:t>
            </a:r>
          </a:p>
          <a:p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Pesimizam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Šopenhauer  </a:t>
            </a:r>
            <a:r>
              <a:rPr lang="sr-Latn-BA" dirty="0" smtClean="0"/>
              <a:t>voluntarizam </a:t>
            </a:r>
            <a:r>
              <a:rPr lang="sr-Latn-BA" dirty="0" smtClean="0"/>
              <a:t>vodi u pesimizam.</a:t>
            </a:r>
          </a:p>
          <a:p>
            <a:r>
              <a:rPr lang="sr-Latn-BA" i="1" dirty="0" smtClean="0"/>
              <a:t>“Svijet je grozno i neprivlačno mjesto.”</a:t>
            </a:r>
          </a:p>
          <a:p>
            <a:r>
              <a:rPr lang="sr-Latn-BA" i="1" dirty="0" smtClean="0"/>
              <a:t> “Šest dana bijede i sedmi dan dosade.”  </a:t>
            </a:r>
          </a:p>
          <a:p>
            <a:r>
              <a:rPr lang="sr-Latn-BA" i="1" dirty="0" smtClean="0"/>
              <a:t>“Ovo je najgori od svih mogućih </a:t>
            </a:r>
            <a:r>
              <a:rPr lang="sr-Latn-BA" i="1" dirty="0" err="1" smtClean="0"/>
              <a:t>svjetova</a:t>
            </a:r>
            <a:r>
              <a:rPr lang="sr-Latn-BA" i="1" dirty="0" smtClean="0"/>
              <a:t>.”</a:t>
            </a:r>
          </a:p>
          <a:p>
            <a:r>
              <a:rPr lang="sr-Latn-BA" dirty="0" smtClean="0"/>
              <a:t>Besmislenost života</a:t>
            </a:r>
          </a:p>
          <a:p>
            <a:r>
              <a:rPr lang="sr-Latn-BA" dirty="0" smtClean="0"/>
              <a:t>Čovjek je uvijek napušten i  ugrožen.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15290" cy="1162050"/>
          </a:xfrm>
        </p:spPr>
        <p:txBody>
          <a:bodyPr/>
          <a:lstStyle/>
          <a:p>
            <a:pPr algn="ctr"/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Etika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Nezadovoljstvo koje je stvorila volja prevazilazi se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etikom.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Tu se vidi uticaj indijske filozofije, budizma. 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Četiri Budine plemenite istine slijedio je Šopenhauer. ( 1. Život je patnja. 2. Patnja izaziva vezivanje. 3. Postoji lijek za patnju, prestanak vezivanja. 4. Postoji određeni put od 8 koraka ka </a:t>
            </a:r>
            <a:r>
              <a:rPr lang="sr-Latn-BA" dirty="0" err="1" smtClean="0">
                <a:latin typeface="Times New Roman" pitchFamily="18" charset="0"/>
                <a:cs typeface="Times New Roman" pitchFamily="18" charset="0"/>
              </a:rPr>
              <a:t>prosvjetljenju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Nirvana u budizmu poništava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individualizam.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Individualizma se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oslobađamo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ako razvijemo vrlinu saosjećanja i umjetnost.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7" name="Picture 6" descr="e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3116"/>
            <a:ext cx="3637898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 smtClean="0">
                <a:latin typeface="Times New Roman" pitchFamily="18" charset="0"/>
                <a:cs typeface="Times New Roman" pitchFamily="18" charset="0"/>
              </a:rPr>
              <a:t>Umjetnost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Umjetnost nas prema </a:t>
            </a:r>
            <a:r>
              <a:rPr lang="sr-Latn-BA" dirty="0" err="1" smtClean="0"/>
              <a:t>Šopenhaueru</a:t>
            </a:r>
            <a:r>
              <a:rPr lang="sr-Latn-BA" dirty="0" smtClean="0"/>
              <a:t> oslobađa , omogućava doživljavanje katarze.</a:t>
            </a:r>
          </a:p>
          <a:p>
            <a:r>
              <a:rPr lang="sr-Latn-BA" dirty="0" smtClean="0"/>
              <a:t>Posebno je cijenio muziku kao najviši vid umjetnosti.</a:t>
            </a:r>
          </a:p>
          <a:p>
            <a:r>
              <a:rPr lang="sr-Latn-BA" dirty="0" smtClean="0"/>
              <a:t>Najviša vrijednost umjetnosti je palijativna  funkcija.</a:t>
            </a:r>
          </a:p>
          <a:p>
            <a:r>
              <a:rPr lang="sr-Latn-BA" dirty="0" smtClean="0"/>
              <a:t>Umjetnost je naša </a:t>
            </a:r>
            <a:r>
              <a:rPr lang="sr-Latn-BA" dirty="0" err="1" smtClean="0"/>
              <a:t>tješiteljica</a:t>
            </a:r>
            <a:r>
              <a:rPr lang="sr-Latn-BA" dirty="0" smtClean="0"/>
              <a:t>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621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Artur Šopenhauer   (1788-1860) </vt:lpstr>
      <vt:lpstr>Biografija </vt:lpstr>
      <vt:lpstr>ŠOPENHAUEROVO STVARALAŠTVO</vt:lpstr>
      <vt:lpstr>Uticaji-Odnos prema filozofskoj tradiciji</vt:lpstr>
      <vt:lpstr>Voluntarizam</vt:lpstr>
      <vt:lpstr>Slide 6</vt:lpstr>
      <vt:lpstr>Pesimizam</vt:lpstr>
      <vt:lpstr>Etika</vt:lpstr>
      <vt:lpstr>Umjetnost</vt:lpstr>
      <vt:lpstr>Čovjek- genije i talenat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Artur Šopenhauer (1788-1860) </dc:title>
  <dc:creator>Toshiba</dc:creator>
  <cp:lastModifiedBy>Toshiba</cp:lastModifiedBy>
  <cp:revision>6</cp:revision>
  <dcterms:created xsi:type="dcterms:W3CDTF">2020-03-30T13:02:39Z</dcterms:created>
  <dcterms:modified xsi:type="dcterms:W3CDTF">2020-03-31T08:14:27Z</dcterms:modified>
</cp:coreProperties>
</file>