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9221-7350-4B4B-ABE7-79722073B2CE}" type="datetimeFigureOut">
              <a:rPr lang="bs-Cyrl-BA" smtClean="0"/>
              <a:t>21.10.2013</a:t>
            </a:fld>
            <a:endParaRPr lang="bs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B4E-6BDE-4FD3-A5ED-AD21580EEBF9}" type="slidenum">
              <a:rPr lang="bs-Cyrl-BA" smtClean="0"/>
              <a:t>‹#›</a:t>
            </a:fld>
            <a:endParaRPr lang="bs-Cyrl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9221-7350-4B4B-ABE7-79722073B2CE}" type="datetimeFigureOut">
              <a:rPr lang="bs-Cyrl-BA" smtClean="0"/>
              <a:t>21.10.2013</a:t>
            </a:fld>
            <a:endParaRPr lang="bs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B4E-6BDE-4FD3-A5ED-AD21580EEBF9}" type="slidenum">
              <a:rPr lang="bs-Cyrl-BA" smtClean="0"/>
              <a:t>‹#›</a:t>
            </a:fld>
            <a:endParaRPr lang="bs-Cyrl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9221-7350-4B4B-ABE7-79722073B2CE}" type="datetimeFigureOut">
              <a:rPr lang="bs-Cyrl-BA" smtClean="0"/>
              <a:t>21.10.2013</a:t>
            </a:fld>
            <a:endParaRPr lang="bs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B4E-6BDE-4FD3-A5ED-AD21580EEBF9}" type="slidenum">
              <a:rPr lang="bs-Cyrl-BA" smtClean="0"/>
              <a:t>‹#›</a:t>
            </a:fld>
            <a:endParaRPr lang="bs-Cyrl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9221-7350-4B4B-ABE7-79722073B2CE}" type="datetimeFigureOut">
              <a:rPr lang="bs-Cyrl-BA" smtClean="0"/>
              <a:t>21.10.2013</a:t>
            </a:fld>
            <a:endParaRPr lang="bs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B4E-6BDE-4FD3-A5ED-AD21580EEBF9}" type="slidenum">
              <a:rPr lang="bs-Cyrl-BA" smtClean="0"/>
              <a:t>‹#›</a:t>
            </a:fld>
            <a:endParaRPr lang="bs-Cyrl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9221-7350-4B4B-ABE7-79722073B2CE}" type="datetimeFigureOut">
              <a:rPr lang="bs-Cyrl-BA" smtClean="0"/>
              <a:t>21.10.2013</a:t>
            </a:fld>
            <a:endParaRPr lang="bs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B4E-6BDE-4FD3-A5ED-AD21580EEBF9}" type="slidenum">
              <a:rPr lang="bs-Cyrl-BA" smtClean="0"/>
              <a:t>‹#›</a:t>
            </a:fld>
            <a:endParaRPr lang="bs-Cyrl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9221-7350-4B4B-ABE7-79722073B2CE}" type="datetimeFigureOut">
              <a:rPr lang="bs-Cyrl-BA" smtClean="0"/>
              <a:t>21.10.2013</a:t>
            </a:fld>
            <a:endParaRPr lang="bs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B4E-6BDE-4FD3-A5ED-AD21580EEBF9}" type="slidenum">
              <a:rPr lang="bs-Cyrl-BA" smtClean="0"/>
              <a:t>‹#›</a:t>
            </a:fld>
            <a:endParaRPr lang="bs-Cyrl-B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9221-7350-4B4B-ABE7-79722073B2CE}" type="datetimeFigureOut">
              <a:rPr lang="bs-Cyrl-BA" smtClean="0"/>
              <a:t>21.10.2013</a:t>
            </a:fld>
            <a:endParaRPr lang="bs-Cyrl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Cyrl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B4E-6BDE-4FD3-A5ED-AD21580EEBF9}" type="slidenum">
              <a:rPr lang="bs-Cyrl-BA" smtClean="0"/>
              <a:t>‹#›</a:t>
            </a:fld>
            <a:endParaRPr lang="bs-Cyrl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9221-7350-4B4B-ABE7-79722073B2CE}" type="datetimeFigureOut">
              <a:rPr lang="bs-Cyrl-BA" smtClean="0"/>
              <a:t>21.10.2013</a:t>
            </a:fld>
            <a:endParaRPr lang="bs-Cyrl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Cyrl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B4E-6BDE-4FD3-A5ED-AD21580EEBF9}" type="slidenum">
              <a:rPr lang="bs-Cyrl-BA" smtClean="0"/>
              <a:t>‹#›</a:t>
            </a:fld>
            <a:endParaRPr lang="bs-Cyrl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9221-7350-4B4B-ABE7-79722073B2CE}" type="datetimeFigureOut">
              <a:rPr lang="bs-Cyrl-BA" smtClean="0"/>
              <a:t>21.10.2013</a:t>
            </a:fld>
            <a:endParaRPr lang="bs-Cyrl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Cyrl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B4E-6BDE-4FD3-A5ED-AD21580EEBF9}" type="slidenum">
              <a:rPr lang="bs-Cyrl-BA" smtClean="0"/>
              <a:t>‹#›</a:t>
            </a:fld>
            <a:endParaRPr lang="bs-Cyrl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9221-7350-4B4B-ABE7-79722073B2CE}" type="datetimeFigureOut">
              <a:rPr lang="bs-Cyrl-BA" smtClean="0"/>
              <a:t>21.10.2013</a:t>
            </a:fld>
            <a:endParaRPr lang="bs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bs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E94B4E-6BDE-4FD3-A5ED-AD21580EEBF9}" type="slidenum">
              <a:rPr lang="bs-Cyrl-BA" smtClean="0"/>
              <a:t>‹#›</a:t>
            </a:fld>
            <a:endParaRPr lang="bs-Cyrl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9221-7350-4B4B-ABE7-79722073B2CE}" type="datetimeFigureOut">
              <a:rPr lang="bs-Cyrl-BA" smtClean="0"/>
              <a:t>21.10.2013</a:t>
            </a:fld>
            <a:endParaRPr lang="bs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B4E-6BDE-4FD3-A5ED-AD21580EEBF9}" type="slidenum">
              <a:rPr lang="bs-Cyrl-BA" smtClean="0"/>
              <a:t>‹#›</a:t>
            </a:fld>
            <a:endParaRPr lang="bs-Cyrl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2209221-7350-4B4B-ABE7-79722073B2CE}" type="datetimeFigureOut">
              <a:rPr lang="bs-Cyrl-BA" smtClean="0"/>
              <a:t>21.10.2013</a:t>
            </a:fld>
            <a:endParaRPr lang="bs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bs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3E94B4E-6BDE-4FD3-A5ED-AD21580EEBF9}" type="slidenum">
              <a:rPr lang="bs-Cyrl-BA" smtClean="0"/>
              <a:t>‹#›</a:t>
            </a:fld>
            <a:endParaRPr lang="bs-Cyrl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Uvod u java programiranje</a:t>
            </a:r>
            <a:endParaRPr lang="bs-Cyrl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Osnovni elementi Jave</a:t>
            </a:r>
            <a:endParaRPr lang="bs-Cyrl-BA" dirty="0"/>
          </a:p>
        </p:txBody>
      </p:sp>
    </p:spTree>
    <p:extLst>
      <p:ext uri="{BB962C8B-B14F-4D97-AF65-F5344CB8AC3E}">
        <p14:creationId xmlns:p14="http://schemas.microsoft.com/office/powerpoint/2010/main" val="301623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Cyrl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Da bismo uspješno programirali u nekom programskom jeziku </a:t>
            </a:r>
            <a:r>
              <a:rPr lang="sr-Latn-RS" dirty="0" smtClean="0"/>
              <a:t>potrebno je </a:t>
            </a:r>
            <a:r>
              <a:rPr lang="sr-Latn-RS" dirty="0"/>
              <a:t>dobro </a:t>
            </a:r>
            <a:r>
              <a:rPr lang="sr-Latn-RS" dirty="0" smtClean="0"/>
              <a:t>poznavati njegova  pravila, kljucne rijeci  i specijale znakove.</a:t>
            </a:r>
          </a:p>
          <a:p>
            <a:r>
              <a:rPr lang="sr-Latn-RS" dirty="0" smtClean="0"/>
              <a:t>Danas cemo se upoznati sa osnovnim tipovima podataka , operatorima u javi i najjednostavnijim primjerima.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1051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komentari</a:t>
            </a:r>
            <a:endParaRPr lang="bs-Cyrl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Kako bismo se u vlastitom kodu uspješno snalazili i nakon nekog vremena, odnosno kako </a:t>
            </a:r>
            <a:r>
              <a:rPr lang="sr-Latn-RS" dirty="0" smtClean="0"/>
              <a:t>bismo olakšali </a:t>
            </a:r>
            <a:r>
              <a:rPr lang="sr-Latn-RS" dirty="0"/>
              <a:t>razumijevanje koda svima onima koji će ga kasnije čitati, </a:t>
            </a:r>
            <a:r>
              <a:rPr lang="sr-Latn-RS" dirty="0" smtClean="0"/>
              <a:t>koristimo komentare.Opsta  </a:t>
            </a:r>
            <a:r>
              <a:rPr lang="sr-Latn-RS" dirty="0"/>
              <a:t>namjena komentara </a:t>
            </a:r>
            <a:r>
              <a:rPr lang="sr-Latn-RS" dirty="0" smtClean="0"/>
              <a:t>je da </a:t>
            </a:r>
            <a:r>
              <a:rPr lang="sr-Latn-RS" dirty="0"/>
              <a:t>se unutar njih stavljaju objašnjenja koda ili neke napomene </a:t>
            </a:r>
            <a:r>
              <a:rPr lang="sr-Latn-RS" dirty="0" smtClean="0"/>
              <a:t>za izmjene </a:t>
            </a:r>
            <a:r>
              <a:rPr lang="sr-Latn-RS" dirty="0"/>
              <a:t>programa.Želimo li u komentar staviti samo jednu liniju koda, na početku te linije ćemo staviti</a:t>
            </a:r>
          </a:p>
          <a:p>
            <a:r>
              <a:rPr lang="sr-Latn-RS" dirty="0"/>
              <a:t>//</a:t>
            </a:r>
          </a:p>
          <a:p>
            <a:r>
              <a:rPr lang="sr-Latn-RS" dirty="0"/>
              <a:t>.</a:t>
            </a:r>
          </a:p>
          <a:p>
            <a:r>
              <a:rPr lang="sr-Latn-RS" dirty="0"/>
              <a:t>//komentar</a:t>
            </a:r>
          </a:p>
          <a:p>
            <a:r>
              <a:rPr lang="sr-Latn-RS" dirty="0"/>
              <a:t> Više linija koda ćemo staviti u komentar tako da na početku prve linije koda stavimo</a:t>
            </a:r>
          </a:p>
          <a:p>
            <a:r>
              <a:rPr lang="sr-Latn-RS" dirty="0"/>
              <a:t>/*</a:t>
            </a:r>
          </a:p>
          <a:p>
            <a:r>
              <a:rPr lang="sr-Latn-RS" dirty="0"/>
              <a:t>, te izaposljednjeg znaka stavimo</a:t>
            </a:r>
          </a:p>
          <a:p>
            <a:r>
              <a:rPr lang="sr-Latn-RS" dirty="0"/>
              <a:t>*/</a:t>
            </a:r>
          </a:p>
          <a:p>
            <a:endParaRPr lang="bs-Cyrl-BA" dirty="0"/>
          </a:p>
        </p:txBody>
      </p:sp>
    </p:spTree>
    <p:extLst>
      <p:ext uri="{BB962C8B-B14F-4D97-AF65-F5344CB8AC3E}">
        <p14:creationId xmlns:p14="http://schemas.microsoft.com/office/powerpoint/2010/main" val="82326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Neobjektni tipovi podataka</a:t>
            </a:r>
            <a:endParaRPr lang="bs-Cyrl-B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5912596"/>
              </p:ext>
            </p:extLst>
          </p:nvPr>
        </p:nvGraphicFramePr>
        <p:xfrm>
          <a:off x="822325" y="1100138"/>
          <a:ext cx="7521576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7192"/>
                <a:gridCol w="2507192"/>
                <a:gridCol w="2507192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Tip podataka</a:t>
                      </a:r>
                      <a:endParaRPr lang="bs-Cyrl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Raspon vrijednosti</a:t>
                      </a:r>
                      <a:endParaRPr lang="bs-Cyrl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Potrebna</a:t>
                      </a:r>
                      <a:r>
                        <a:rPr lang="sr-Latn-RS" baseline="0" dirty="0" smtClean="0"/>
                        <a:t> memorija(bit)</a:t>
                      </a:r>
                      <a:endParaRPr lang="bs-Cyrl-B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Byte</a:t>
                      </a:r>
                      <a:endParaRPr lang="bs-Cyrl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-128</a:t>
                      </a:r>
                      <a:r>
                        <a:rPr lang="sr-Latn-RS" baseline="0" dirty="0" smtClean="0"/>
                        <a:t> do 127</a:t>
                      </a:r>
                      <a:endParaRPr lang="bs-Cyrl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8</a:t>
                      </a:r>
                      <a:endParaRPr lang="bs-Cyrl-B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Short</a:t>
                      </a:r>
                      <a:endParaRPr lang="bs-Cyrl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effectLst/>
                        </a:rPr>
                        <a:t>-32768 do 32767</a:t>
                      </a:r>
                      <a:endParaRPr lang="bs-Cyrl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16</a:t>
                      </a:r>
                      <a:endParaRPr lang="bs-Cyrl-B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rgbClr val="FF0000"/>
                          </a:solidFill>
                        </a:rPr>
                        <a:t>Int</a:t>
                      </a:r>
                      <a:endParaRPr lang="bs-Cyrl-B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rgbClr val="FF0000"/>
                          </a:solidFill>
                          <a:effectLst/>
                        </a:rPr>
                        <a:t>-2147483648 do 2147483647</a:t>
                      </a:r>
                      <a:endParaRPr lang="bs-Cyrl-B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rgbClr val="FF0000"/>
                          </a:solidFill>
                        </a:rPr>
                        <a:t>32</a:t>
                      </a:r>
                      <a:endParaRPr lang="bs-Cyrl-B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Long</a:t>
                      </a:r>
                      <a:endParaRPr lang="bs-Cyrl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-2^63</a:t>
                      </a:r>
                      <a:r>
                        <a:rPr lang="sr-Latn-RS" baseline="0" dirty="0" smtClean="0"/>
                        <a:t> do 2^63-1</a:t>
                      </a:r>
                      <a:endParaRPr lang="bs-Cyrl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64</a:t>
                      </a:r>
                      <a:endParaRPr lang="bs-Cyrl-B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Float</a:t>
                      </a:r>
                      <a:endParaRPr lang="bs-Cyrl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effectLst/>
                        </a:rPr>
                        <a:t>-3.4·10</a:t>
                      </a:r>
                    </a:p>
                    <a:p>
                      <a:r>
                        <a:rPr lang="sr-Latn-RS" dirty="0" smtClean="0">
                          <a:effectLst/>
                        </a:rPr>
                        <a:t>38 do </a:t>
                      </a:r>
                      <a:r>
                        <a:rPr lang="sr-Latn-RS" dirty="0" smtClean="0">
                          <a:effectLst/>
                        </a:rPr>
                        <a:t>3.4· 10</a:t>
                      </a:r>
                    </a:p>
                    <a:p>
                      <a:r>
                        <a:rPr lang="sr-Latn-RS" dirty="0" smtClean="0">
                          <a:effectLst/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32</a:t>
                      </a:r>
                      <a:endParaRPr lang="bs-Cyrl-B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rgbClr val="FF0000"/>
                          </a:solidFill>
                        </a:rPr>
                        <a:t>Double</a:t>
                      </a:r>
                      <a:endParaRPr lang="bs-Cyrl-B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effectLst/>
                        </a:rPr>
                        <a:t>-1.7· 10^308</a:t>
                      </a:r>
                      <a:r>
                        <a:rPr lang="sr-Latn-RS" baseline="0" dirty="0" smtClean="0">
                          <a:effectLst/>
                        </a:rPr>
                        <a:t> </a:t>
                      </a:r>
                      <a:r>
                        <a:rPr lang="sr-Latn-RS" dirty="0" smtClean="0">
                          <a:effectLst/>
                        </a:rPr>
                        <a:t>do 1.7</a:t>
                      </a:r>
                      <a:r>
                        <a:rPr lang="sr-Latn-RS" baseline="0" dirty="0" smtClean="0">
                          <a:effectLst/>
                        </a:rPr>
                        <a:t> </a:t>
                      </a:r>
                      <a:r>
                        <a:rPr lang="sr-Latn-RS" dirty="0" smtClean="0">
                          <a:effectLst/>
                        </a:rPr>
                        <a:t>· 10</a:t>
                      </a:r>
                    </a:p>
                    <a:p>
                      <a:r>
                        <a:rPr lang="sr-Latn-RS" dirty="0" smtClean="0">
                          <a:effectLst/>
                        </a:rPr>
                        <a:t>^308</a:t>
                      </a:r>
                    </a:p>
                    <a:p>
                      <a:endParaRPr lang="bs-Cyrl-B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rgbClr val="FF0000"/>
                          </a:solidFill>
                        </a:rPr>
                        <a:t>64</a:t>
                      </a:r>
                      <a:endParaRPr lang="bs-Cyrl-B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Char</a:t>
                      </a:r>
                      <a:endParaRPr lang="bs-Cyrl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Alfanumericki  znakovi</a:t>
                      </a:r>
                      <a:endParaRPr lang="bs-Cyrl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bs-Cyrl-B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rgbClr val="FF0000"/>
                          </a:solidFill>
                        </a:rPr>
                        <a:t>boolean</a:t>
                      </a:r>
                      <a:endParaRPr lang="bs-Cyrl-B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rgbClr val="FF0000"/>
                          </a:solidFill>
                        </a:rPr>
                        <a:t>True/false</a:t>
                      </a:r>
                      <a:endParaRPr lang="bs-Cyrl-B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bs-Cyrl-B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101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Objekti tipa string</a:t>
            </a:r>
            <a:endParaRPr lang="bs-Cyrl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b="0" dirty="0" smtClean="0"/>
              <a:t>Klasa </a:t>
            </a:r>
            <a:r>
              <a:rPr lang="sr-Latn-RS" b="0" dirty="0"/>
              <a:t>String služi isključivo za rad sa nizovima znakova, a na nivou jezika Java pruža</a:t>
            </a:r>
          </a:p>
          <a:p>
            <a:r>
              <a:rPr lang="sr-Latn-RS" b="0" dirty="0"/>
              <a:t>podršku za njihovo inicijalizovanje. Klasa String nalazi se u standardnom Javinom paketu</a:t>
            </a:r>
          </a:p>
          <a:p>
            <a:r>
              <a:rPr lang="sr-Latn-RS" b="0" dirty="0"/>
              <a:t>klasa (Java API) i ima raznovrsne metode za rad sa objektima tipa String.</a:t>
            </a:r>
          </a:p>
          <a:p>
            <a:r>
              <a:rPr lang="pl-PL" b="0" dirty="0"/>
              <a:t>Dakle, string, sam po sebi, je </a:t>
            </a:r>
            <a:r>
              <a:rPr lang="pl-PL" i="1" dirty="0"/>
              <a:t>niz karaktera</a:t>
            </a:r>
            <a:r>
              <a:rPr lang="pl-PL" b="0" dirty="0"/>
              <a:t>. U Javi, kao što je navedeno u tabeli,</a:t>
            </a:r>
          </a:p>
          <a:p>
            <a:r>
              <a:rPr lang="sr-Latn-RS" b="0" dirty="0"/>
              <a:t>karakteri su 16-bitni Unicode znakovi i označavaju se kao </a:t>
            </a:r>
            <a:r>
              <a:rPr lang="sr-Latn-RS" dirty="0"/>
              <a:t>char</a:t>
            </a:r>
            <a:r>
              <a:rPr lang="sr-Latn-RS" b="0" dirty="0"/>
              <a:t>. Da bi ovi znakovi formirali</a:t>
            </a:r>
          </a:p>
          <a:p>
            <a:r>
              <a:rPr lang="pl-PL" b="0" dirty="0"/>
              <a:t>reč ili rečenicu (literal), potrebno je da se nalaze u jednom konkretnom objektu. U Javi,</a:t>
            </a:r>
          </a:p>
          <a:p>
            <a:r>
              <a:rPr lang="sr-Latn-RS" b="0" dirty="0"/>
              <a:t>ovaj objekat je String i to je, može se slobodno reći, najbitnija klasa u celom programskom</a:t>
            </a:r>
          </a:p>
          <a:p>
            <a:r>
              <a:rPr lang="sr-Latn-RS" b="0" dirty="0"/>
              <a:t>jeziku Java.</a:t>
            </a:r>
            <a:endParaRPr lang="bs-Cyrl-BA" dirty="0"/>
          </a:p>
        </p:txBody>
      </p:sp>
    </p:spTree>
    <p:extLst>
      <p:ext uri="{BB962C8B-B14F-4D97-AF65-F5344CB8AC3E}">
        <p14:creationId xmlns:p14="http://schemas.microsoft.com/office/powerpoint/2010/main" val="1380685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Operatori u javi</a:t>
            </a:r>
            <a:endParaRPr lang="bs-Cyrl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24744"/>
            <a:ext cx="7520940" cy="5616624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 smtClean="0"/>
              <a:t>+   sabiranje</a:t>
            </a:r>
          </a:p>
          <a:p>
            <a:r>
              <a:rPr lang="sr-Latn-RS" dirty="0" smtClean="0"/>
              <a:t>-    Oduzimanje</a:t>
            </a:r>
            <a:endParaRPr lang="sr-Latn-RS" dirty="0"/>
          </a:p>
          <a:p>
            <a:r>
              <a:rPr lang="sr-Latn-RS" dirty="0" smtClean="0"/>
              <a:t>*   množenje</a:t>
            </a:r>
            <a:endParaRPr lang="sr-Latn-RS" dirty="0"/>
          </a:p>
          <a:p>
            <a:r>
              <a:rPr lang="sr-Latn-RS" dirty="0" smtClean="0"/>
              <a:t>/   dijeljenje</a:t>
            </a:r>
            <a:endParaRPr lang="sr-Latn-RS" dirty="0"/>
          </a:p>
          <a:p>
            <a:r>
              <a:rPr lang="sr-Latn-RS" dirty="0" smtClean="0"/>
              <a:t>%   ostatak </a:t>
            </a:r>
            <a:r>
              <a:rPr lang="sr-Latn-RS" dirty="0"/>
              <a:t>cjelobrojnog dijeljenja</a:t>
            </a:r>
          </a:p>
          <a:p>
            <a:r>
              <a:rPr lang="sr-Latn-RS" dirty="0" smtClean="0"/>
              <a:t>++  povećava </a:t>
            </a:r>
            <a:r>
              <a:rPr lang="sr-Latn-RS" dirty="0"/>
              <a:t>vrijednost varijable za 1</a:t>
            </a:r>
          </a:p>
          <a:p>
            <a:r>
              <a:rPr lang="sr-Latn-RS" dirty="0" smtClean="0"/>
              <a:t>--   smanjuje </a:t>
            </a:r>
            <a:r>
              <a:rPr lang="sr-Latn-RS" dirty="0"/>
              <a:t>vrijednost varijable za 1</a:t>
            </a:r>
          </a:p>
          <a:p>
            <a:r>
              <a:rPr lang="sr-Latn-RS" dirty="0" smtClean="0"/>
              <a:t>+= povećavanje </a:t>
            </a:r>
            <a:r>
              <a:rPr lang="sr-Latn-RS" dirty="0"/>
              <a:t>vrijednosti varijable za </a:t>
            </a:r>
            <a:r>
              <a:rPr lang="sr-Latn-RS" dirty="0" smtClean="0"/>
              <a:t>određeni </a:t>
            </a:r>
            <a:r>
              <a:rPr lang="sr-Latn-RS" dirty="0"/>
              <a:t>broj</a:t>
            </a:r>
          </a:p>
          <a:p>
            <a:r>
              <a:rPr lang="sr-Latn-RS" dirty="0" smtClean="0"/>
              <a:t>-=  analogno </a:t>
            </a:r>
            <a:r>
              <a:rPr lang="sr-Latn-RS" dirty="0"/>
              <a:t>kao +=</a:t>
            </a:r>
          </a:p>
          <a:p>
            <a:r>
              <a:rPr lang="sr-Latn-RS" dirty="0" smtClean="0"/>
              <a:t>*=  analogno </a:t>
            </a:r>
            <a:r>
              <a:rPr lang="sr-Latn-RS" dirty="0"/>
              <a:t>kao +=</a:t>
            </a:r>
          </a:p>
          <a:p>
            <a:r>
              <a:rPr lang="sr-Latn-RS" dirty="0" smtClean="0"/>
              <a:t>/=  analogno </a:t>
            </a:r>
            <a:r>
              <a:rPr lang="sr-Latn-RS" dirty="0"/>
              <a:t>kao +=</a:t>
            </a:r>
          </a:p>
          <a:p>
            <a:r>
              <a:rPr lang="sr-Latn-RS" dirty="0" smtClean="0"/>
              <a:t>%=  analogno </a:t>
            </a:r>
            <a:r>
              <a:rPr lang="sr-Latn-RS" dirty="0"/>
              <a:t>kao </a:t>
            </a:r>
            <a:r>
              <a:rPr lang="sr-Latn-RS" dirty="0" smtClean="0"/>
              <a:t>+=</a:t>
            </a:r>
          </a:p>
          <a:p>
            <a:r>
              <a:rPr lang="pl-PL" dirty="0" smtClean="0"/>
              <a:t>==  jednako</a:t>
            </a:r>
            <a:endParaRPr lang="pl-PL" dirty="0"/>
          </a:p>
          <a:p>
            <a:r>
              <a:rPr lang="pl-PL" dirty="0" smtClean="0"/>
              <a:t>!=  različito</a:t>
            </a:r>
            <a:endParaRPr lang="pl-PL" dirty="0"/>
          </a:p>
          <a:p>
            <a:r>
              <a:rPr lang="pl-PL" dirty="0" smtClean="0"/>
              <a:t>&gt;   veće</a:t>
            </a:r>
            <a:endParaRPr lang="pl-PL" dirty="0"/>
          </a:p>
          <a:p>
            <a:r>
              <a:rPr lang="pl-PL" dirty="0" smtClean="0"/>
              <a:t>&gt;=  veće </a:t>
            </a:r>
            <a:r>
              <a:rPr lang="pl-PL" dirty="0"/>
              <a:t>ili jednako</a:t>
            </a:r>
          </a:p>
          <a:p>
            <a:r>
              <a:rPr lang="pl-PL" dirty="0" smtClean="0"/>
              <a:t>&lt;   manje</a:t>
            </a:r>
            <a:endParaRPr lang="pl-PL" dirty="0"/>
          </a:p>
          <a:p>
            <a:r>
              <a:rPr lang="pl-PL" dirty="0" smtClean="0"/>
              <a:t>&lt;=  manje </a:t>
            </a:r>
            <a:r>
              <a:rPr lang="pl-PL" dirty="0"/>
              <a:t>ili jednako</a:t>
            </a:r>
          </a:p>
          <a:p>
            <a:endParaRPr lang="sr-Latn-RS" dirty="0"/>
          </a:p>
          <a:p>
            <a:endParaRPr lang="bs-Cyrl-BA" dirty="0"/>
          </a:p>
        </p:txBody>
      </p:sp>
    </p:spTree>
    <p:extLst>
      <p:ext uri="{BB962C8B-B14F-4D97-AF65-F5344CB8AC3E}">
        <p14:creationId xmlns:p14="http://schemas.microsoft.com/office/powerpoint/2010/main" val="1129458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Cyrl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!       negacija</a:t>
            </a:r>
            <a:endParaRPr lang="sr-Latn-RS" dirty="0"/>
          </a:p>
          <a:p>
            <a:r>
              <a:rPr lang="sr-Latn-RS" dirty="0" smtClean="0"/>
              <a:t>&amp;&amp;    logičko </a:t>
            </a:r>
            <a:r>
              <a:rPr lang="sr-Latn-RS" dirty="0"/>
              <a:t>I</a:t>
            </a:r>
          </a:p>
          <a:p>
            <a:r>
              <a:rPr lang="sr-Latn-RS" dirty="0" smtClean="0"/>
              <a:t>||    logičko   ili</a:t>
            </a:r>
            <a:endParaRPr lang="sr-Latn-RS" dirty="0"/>
          </a:p>
          <a:p>
            <a:endParaRPr lang="bs-Cyrl-BA" dirty="0"/>
          </a:p>
        </p:txBody>
      </p:sp>
    </p:spTree>
    <p:extLst>
      <p:ext uri="{BB962C8B-B14F-4D97-AF65-F5344CB8AC3E}">
        <p14:creationId xmlns:p14="http://schemas.microsoft.com/office/powerpoint/2010/main" val="4290707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Definisanje varijabli</a:t>
            </a:r>
            <a:endParaRPr lang="bs-Cyrl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Opsti </a:t>
            </a:r>
            <a:r>
              <a:rPr lang="sr-Latn-RS" dirty="0"/>
              <a:t>oblik deklaracije varijabli u Javi je:</a:t>
            </a:r>
          </a:p>
          <a:p>
            <a:r>
              <a:rPr lang="sr-Latn-RS" dirty="0">
                <a:solidFill>
                  <a:srgbClr val="FF0000"/>
                </a:solidFill>
              </a:rPr>
              <a:t>tip ime_varijable;</a:t>
            </a:r>
          </a:p>
          <a:p>
            <a:r>
              <a:rPr lang="sr-Latn-RS" dirty="0"/>
              <a:t>gdje </a:t>
            </a:r>
            <a:r>
              <a:rPr lang="sr-Latn-RS" dirty="0" smtClean="0"/>
              <a:t>je tip bilo </a:t>
            </a:r>
            <a:r>
              <a:rPr lang="sr-Latn-RS" dirty="0"/>
              <a:t>koji tip podataka ( </a:t>
            </a:r>
            <a:r>
              <a:rPr lang="sr-Latn-RS" dirty="0" smtClean="0">
                <a:solidFill>
                  <a:srgbClr val="FF0000"/>
                </a:solidFill>
              </a:rPr>
              <a:t>int,float,</a:t>
            </a:r>
            <a:r>
              <a:rPr lang="sr-Latn-RS" dirty="0">
                <a:solidFill>
                  <a:srgbClr val="FF0000"/>
                </a:solidFill>
              </a:rPr>
              <a:t> </a:t>
            </a:r>
            <a:r>
              <a:rPr lang="sr-Latn-RS" dirty="0" smtClean="0">
                <a:solidFill>
                  <a:srgbClr val="FF0000"/>
                </a:solidFill>
              </a:rPr>
              <a:t>boolean,char,.</a:t>
            </a:r>
            <a:r>
              <a:rPr lang="sr-Latn-RS" dirty="0" smtClean="0"/>
              <a:t>..). </a:t>
            </a:r>
            <a:r>
              <a:rPr lang="sr-Latn-RS" dirty="0"/>
              <a:t>Ukoliko </a:t>
            </a:r>
            <a:r>
              <a:rPr lang="sr-Latn-RS" dirty="0" smtClean="0"/>
              <a:t>se istovremeno deklarira </a:t>
            </a:r>
            <a:r>
              <a:rPr lang="sr-Latn-RS" dirty="0"/>
              <a:t>više varijabli istog tipa, one se </a:t>
            </a:r>
            <a:r>
              <a:rPr lang="sr-Latn-RS" dirty="0" smtClean="0"/>
              <a:t>međusobno </a:t>
            </a:r>
            <a:r>
              <a:rPr lang="sr-Latn-RS" dirty="0"/>
              <a:t>odvajaju </a:t>
            </a:r>
            <a:r>
              <a:rPr lang="sr-Latn-RS" dirty="0" smtClean="0"/>
              <a:t>zarezom</a:t>
            </a:r>
          </a:p>
          <a:p>
            <a:endParaRPr lang="sr-Latn-RS" dirty="0"/>
          </a:p>
          <a:p>
            <a:r>
              <a:rPr lang="sr-Latn-RS" dirty="0" smtClean="0"/>
              <a:t>Int i,a,b,c ;</a:t>
            </a:r>
          </a:p>
          <a:p>
            <a:endParaRPr lang="sr-Latn-RS" dirty="0" smtClean="0"/>
          </a:p>
          <a:p>
            <a:r>
              <a:rPr lang="sr-Latn-RS" dirty="0" smtClean="0"/>
              <a:t>Varijable se pridruzuju operatorom „=„:</a:t>
            </a:r>
          </a:p>
          <a:p>
            <a:r>
              <a:rPr lang="sr-Latn-RS" dirty="0" smtClean="0"/>
              <a:t>Boolean b=true;</a:t>
            </a:r>
          </a:p>
          <a:p>
            <a:r>
              <a:rPr lang="sr-Latn-RS" dirty="0" smtClean="0"/>
              <a:t>Double d = 1,25;</a:t>
            </a:r>
            <a:endParaRPr lang="bs-Cyrl-BA" dirty="0"/>
          </a:p>
        </p:txBody>
      </p:sp>
    </p:spTree>
    <p:extLst>
      <p:ext uri="{BB962C8B-B14F-4D97-AF65-F5344CB8AC3E}">
        <p14:creationId xmlns:p14="http://schemas.microsoft.com/office/powerpoint/2010/main" val="21853802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163</TotalTime>
  <Words>392</Words>
  <Application>Microsoft Office PowerPoint</Application>
  <PresentationFormat>On-screen Show (4:3)</PresentationFormat>
  <Paragraphs>84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Angles</vt:lpstr>
      <vt:lpstr>Uvod u java programiranje</vt:lpstr>
      <vt:lpstr>PowerPoint Presentation</vt:lpstr>
      <vt:lpstr>komentari</vt:lpstr>
      <vt:lpstr>Neobjektni tipovi podataka</vt:lpstr>
      <vt:lpstr>Objekti tipa string</vt:lpstr>
      <vt:lpstr>Operatori u javi</vt:lpstr>
      <vt:lpstr>PowerPoint Presentation</vt:lpstr>
      <vt:lpstr>Definisanje varijabli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neco</dc:creator>
  <cp:lastModifiedBy>neco</cp:lastModifiedBy>
  <cp:revision>13</cp:revision>
  <dcterms:created xsi:type="dcterms:W3CDTF">2013-10-21T06:56:36Z</dcterms:created>
  <dcterms:modified xsi:type="dcterms:W3CDTF">2013-10-21T09:41:34Z</dcterms:modified>
</cp:coreProperties>
</file>