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30BE91-6664-4BF7-98BF-6B3213460515}" type="datetimeFigureOut">
              <a:rPr lang="en-US" smtClean="0"/>
              <a:t>24-Dec-13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7E0AD-8CAD-4101-9F37-71952219DA3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E91-6664-4BF7-98BF-6B3213460515}" type="datetimeFigureOut">
              <a:rPr lang="en-US" smtClean="0"/>
              <a:t>24-Dec-13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E0AD-8CAD-4101-9F37-71952219DA3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E91-6664-4BF7-98BF-6B3213460515}" type="datetimeFigureOut">
              <a:rPr lang="en-US" smtClean="0"/>
              <a:t>24-Dec-13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E0AD-8CAD-4101-9F37-71952219DA3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E91-6664-4BF7-98BF-6B3213460515}" type="datetimeFigureOut">
              <a:rPr lang="en-US" smtClean="0"/>
              <a:t>24-Dec-13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E0AD-8CAD-4101-9F37-71952219DA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E91-6664-4BF7-98BF-6B3213460515}" type="datetimeFigureOut">
              <a:rPr lang="en-US" smtClean="0"/>
              <a:t>24-Dec-13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E0AD-8CAD-4101-9F37-71952219DA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E91-6664-4BF7-98BF-6B3213460515}" type="datetimeFigureOut">
              <a:rPr lang="en-US" smtClean="0"/>
              <a:t>24-Dec-13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E0AD-8CAD-4101-9F37-71952219DA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E91-6664-4BF7-98BF-6B3213460515}" type="datetimeFigureOut">
              <a:rPr lang="en-US" smtClean="0"/>
              <a:t>24-Dec-13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E0AD-8CAD-4101-9F37-71952219DA3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E91-6664-4BF7-98BF-6B3213460515}" type="datetimeFigureOut">
              <a:rPr lang="en-US" smtClean="0"/>
              <a:t>24-Dec-13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E0AD-8CAD-4101-9F37-71952219DA3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E91-6664-4BF7-98BF-6B3213460515}" type="datetimeFigureOut">
              <a:rPr lang="en-US" smtClean="0"/>
              <a:t>24-Dec-13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E0AD-8CAD-4101-9F37-71952219D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E91-6664-4BF7-98BF-6B3213460515}" type="datetimeFigureOut">
              <a:rPr lang="en-US" smtClean="0"/>
              <a:t>24-Dec-13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E0AD-8CAD-4101-9F37-71952219D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E91-6664-4BF7-98BF-6B3213460515}" type="datetimeFigureOut">
              <a:rPr lang="en-US" smtClean="0"/>
              <a:t>24-Dec-13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E0AD-8CAD-4101-9F37-71952219D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330BE91-6664-4BF7-98BF-6B3213460515}" type="datetimeFigureOut">
              <a:rPr lang="en-US" smtClean="0"/>
              <a:t>24-Dec-13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07E0AD-8CAD-4101-9F37-71952219DA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gi\Desktop\Barok\munich_barok_by_gobboe-d5axxw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FFFF00"/>
                </a:solidFill>
              </a:rPr>
              <a:t>Барок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rgbClr val="FFFF00"/>
                </a:solidFill>
              </a:rPr>
              <a:t>Огњен </a:t>
            </a:r>
            <a:r>
              <a:rPr lang="sr-Cyrl-BA" dirty="0">
                <a:solidFill>
                  <a:srgbClr val="FFFF00"/>
                </a:solidFill>
              </a:rPr>
              <a:t>С</a:t>
            </a:r>
            <a:r>
              <a:rPr lang="sr-Cyrl-BA" dirty="0" smtClean="0">
                <a:solidFill>
                  <a:srgbClr val="FFFF00"/>
                </a:solidFill>
              </a:rPr>
              <a:t>тефанови</a:t>
            </a:r>
            <a:r>
              <a:rPr lang="sr-Cyrl-BA" dirty="0" smtClean="0">
                <a:solidFill>
                  <a:srgbClr val="FFFF00"/>
                </a:solidFill>
              </a:rPr>
              <a:t>ћ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4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Свита је циклична композиција од три или више ставова, који представљају мање облике једноставније грађе и садржине.</a:t>
            </a:r>
          </a:p>
          <a:p>
            <a:r>
              <a:rPr lang="sr-Cyrl-BA" dirty="0" smtClean="0"/>
              <a:t>Унутрашњост ставова није чврсто повезана.</a:t>
            </a:r>
          </a:p>
          <a:p>
            <a:endParaRPr lang="sr-Cyrl-BA" dirty="0"/>
          </a:p>
          <a:p>
            <a:r>
              <a:rPr lang="sr-Cyrl-BA" dirty="0" smtClean="0"/>
              <a:t>Постоје двије врсте свита:</a:t>
            </a:r>
          </a:p>
          <a:p>
            <a:pPr marL="457200" indent="-457200">
              <a:buAutoNum type="arabicPeriod"/>
            </a:pPr>
            <a:r>
              <a:rPr lang="sr-Cyrl-BA" dirty="0" smtClean="0"/>
              <a:t>Барокна свита (</a:t>
            </a:r>
            <a:r>
              <a:rPr lang="en-US" dirty="0" smtClean="0"/>
              <a:t>XVII </a:t>
            </a:r>
            <a:r>
              <a:rPr lang="sr-Cyrl-BA" dirty="0" smtClean="0"/>
              <a:t>и прва половина </a:t>
            </a:r>
            <a:r>
              <a:rPr lang="en-US" dirty="0" smtClean="0"/>
              <a:t>XVIII</a:t>
            </a:r>
            <a:r>
              <a:rPr lang="sr-Cyrl-BA" dirty="0" smtClean="0"/>
              <a:t> бијека)</a:t>
            </a:r>
          </a:p>
          <a:p>
            <a:pPr marL="457200" indent="-457200">
              <a:buAutoNum type="arabicPeriod"/>
            </a:pPr>
            <a:r>
              <a:rPr lang="sr-Cyrl-BA" dirty="0" smtClean="0"/>
              <a:t>Новија свита (</a:t>
            </a:r>
            <a:r>
              <a:rPr lang="en-US" dirty="0" smtClean="0"/>
              <a:t>XIX</a:t>
            </a:r>
            <a:r>
              <a:rPr lang="sr-Cyrl-BA" dirty="0" smtClean="0"/>
              <a:t> и </a:t>
            </a:r>
            <a:r>
              <a:rPr lang="en-US" dirty="0" smtClean="0"/>
              <a:t>XX</a:t>
            </a:r>
            <a:r>
              <a:rPr lang="sr-Cyrl-BA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Свита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13" y="152400"/>
            <a:ext cx="299049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7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Канон представља најстожији вид имитације. Имитира се не само почетна тема него и контрпункт, а затим контрапункт на тај контрпункт, итд.</a:t>
            </a:r>
          </a:p>
          <a:p>
            <a:r>
              <a:rPr lang="sr-Cyrl-BA" dirty="0" smtClean="0"/>
              <a:t>На тај начин се читава дионица првог гласа имитира у другом гласу, увијек заостајући одрећено вријеме за својим оригиналом.</a:t>
            </a:r>
          </a:p>
          <a:p>
            <a:r>
              <a:rPr lang="sr-Cyrl-BA" dirty="0" smtClean="0"/>
              <a:t>Канон може бити двогласни, трогласни, вишегласни,...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Канон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/>
              <a:t>Бахове инвенције су мање полифоне композиције за клавир, односно клавикорд. </a:t>
            </a:r>
          </a:p>
          <a:p>
            <a:r>
              <a:rPr lang="sr-Cyrl-BA" sz="2800" dirty="0" smtClean="0"/>
              <a:t>Облик инвенције је дводјелан – блиѕак барокном облику дводијелне пјесме, или тродијелан, близак облику фуге.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Инвенција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95800"/>
            <a:ext cx="275156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Прелодијум има исто поријекло као и токата, али је мање претенциозан у погледу звучности и инструменталног виртуозитета.</a:t>
            </a:r>
          </a:p>
          <a:p>
            <a:r>
              <a:rPr lang="sr-Cyrl-BA" dirty="0" smtClean="0"/>
              <a:t>Бахови прелудијуми </a:t>
            </a:r>
            <a:r>
              <a:rPr lang="sr-Cyrl-BA" i="1" dirty="0" smtClean="0"/>
              <a:t>За добро темперовани клавир</a:t>
            </a:r>
            <a:r>
              <a:rPr lang="sr-Cyrl-BA" dirty="0" smtClean="0"/>
              <a:t> скромнији су од токате по димензијама, а по садржају су разнолики.</a:t>
            </a:r>
          </a:p>
          <a:p>
            <a:r>
              <a:rPr lang="sr-Cyrl-BA" dirty="0" smtClean="0"/>
              <a:t>Писан је за оргуље и често има већи обим од клавирског.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Прелудијум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Cyrl-BA" sz="3200" dirty="0"/>
              <a:t>Кончерто </a:t>
            </a:r>
            <a:r>
              <a:rPr lang="sr-Cyrl-BA" sz="3200" dirty="0" smtClean="0"/>
              <a:t>Гросо је инстументални обик барока.</a:t>
            </a:r>
          </a:p>
          <a:p>
            <a:r>
              <a:rPr lang="sr-Cyrl-BA" sz="3200" dirty="0" smtClean="0"/>
              <a:t>Представлја посебан начин извођења, гдје се смјењују групе солиста са оркестром.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Кончерто Гросо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7"/>
          <a:stretch/>
        </p:blipFill>
        <p:spPr>
          <a:xfrm>
            <a:off x="4114800" y="4419600"/>
            <a:ext cx="442184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Ораторијум представља обимно бокално-инстументално дјело у основи епског карактера, писано за вокалне солисте, хор и оркестар.</a:t>
            </a:r>
          </a:p>
          <a:p>
            <a:r>
              <a:rPr lang="sr-Cyrl-BA" dirty="0" smtClean="0"/>
              <a:t>Састоји се од ниѕа нумера, арија, хорова и дуета, хорских и оркестарских дијелова.</a:t>
            </a:r>
          </a:p>
          <a:p>
            <a:r>
              <a:rPr lang="sr-Cyrl-BA" dirty="0" smtClean="0"/>
              <a:t>Изводи се исклјучиво концертно, што му омогућује епску ширину.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Ораторијум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9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Писана је за исти састав као и за ораторијум, али је знатно манјег обима и има лирски карактер.</a:t>
            </a:r>
          </a:p>
          <a:p>
            <a:r>
              <a:rPr lang="sr-Cyrl-BA" dirty="0" smtClean="0"/>
              <a:t>Солисти не представљају драмске личности, већ остварују чисто музичке контрасте.</a:t>
            </a:r>
          </a:p>
          <a:p>
            <a:r>
              <a:rPr lang="sr-Cyrl-BA" dirty="0" smtClean="0"/>
              <a:t>Може бити духовног или свјетовног карактера.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Кантата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296886"/>
            <a:ext cx="4038600" cy="23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31 -0.04675 C -0.21302 -0.05 -0.22587 -0.05463 -0.23976 -0.05787 C -0.25851 -0.05671 -0.27848 -0.0625 -0.29584 -0.053 C -0.30313 -0.04907 -0.30886 -0.04027 -0.31598 -0.03564 C -0.32153 -0.02824 -0.32709 -0.02083 -0.33264 -0.01342 C -0.33386 -0.0118 -0.33681 -0.00046 -0.3375 0.00093 C -0.34011 0.00718 -0.34271 0.01575 -0.34584 0.02153 C -0.34705 0.02408 -0.34931 0.02547 -0.35052 0.02801 C -0.35521 0.0375 -0.35729 0.04769 -0.3625 0.05649 C -0.36476 0.06667 -0.36736 0.07732 -0.37309 0.08496 C -0.37674 0.10487 -0.3842 0.12385 -0.39098 0.14213 C -0.39236 0.15857 -0.39462 0.175 -0.39584 0.19144 C -0.39705 0.20764 -0.39723 0.22385 -0.40174 0.23912 C -0.40382 0.26505 -0.40365 0.29352 -0.41007 0.31829 C -0.41146 0.29723 -0.40903 0.2801 -0.41841 0.26436 C -0.42292 0.24676 -0.43316 0.23102 -0.44219 0.2169 C -0.45365 0.19908 -0.43681 0.22408 -0.44584 0.20718 C -0.44792 0.20325 -0.4507 0.19977 -0.45295 0.19607 C -0.45764 0.18866 -0.46407 0.1845 -0.46962 0.17871 C -0.47882 0.16899 -0.4875 0.16088 -0.49931 0.15811 C -0.51077 0.15047 -0.52309 0.14908 -0.53507 0.14375 C -0.554 0.13519 -0.57483 0.13264 -0.59462 0.1294 C -0.60365 0.12987 -0.61285 0.12963 -0.62188 0.13102 C -0.62327 0.13125 -0.62431 0.13334 -0.62552 0.13426 C -0.63386 0.13982 -0.63941 0.14584 -0.64688 0.15325 C -0.64983 0.15903 -0.65209 0.15903 -0.65643 0.16274 C -0.66337 0.17662 -0.675 0.18565 -0.68264 0.19931 C -0.68646 0.21482 -0.69549 0.21852 -0.70174 0.23102 C -0.70521 0.2382 -0.70851 0.24491 -0.7125 0.25162 C -0.71441 0.26042 -0.7165 0.26899 -0.71962 0.27709 C -0.72101 0.28774 -0.72292 0.29746 -0.72674 0.30718 C -0.72813 0.31598 -0.72657 0.31343 -0.72917 0.3169 L -0.71719 0.30579 " pathEditMode="relative" rAng="0" ptsTypes="fffffffffffffffffffffffffffffff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3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Пасција представља </a:t>
            </a:r>
            <a:r>
              <a:rPr lang="sr-Cyrl-BA" u="sng" dirty="0" smtClean="0"/>
              <a:t>литурско – музички</a:t>
            </a:r>
            <a:r>
              <a:rPr lang="sr-Cyrl-BA" dirty="0" smtClean="0"/>
              <a:t> приказ библијске легенде о Христовом страдању. </a:t>
            </a:r>
          </a:p>
          <a:p>
            <a:r>
              <a:rPr lang="sr-Cyrl-BA" dirty="0" smtClean="0"/>
              <a:t>У свом развоју прошла је кроз неколико фаза.</a:t>
            </a:r>
          </a:p>
          <a:p>
            <a:r>
              <a:rPr lang="sr-Cyrl-BA" dirty="0" smtClean="0"/>
              <a:t>У литургијски текст ораторијске пасије уносе се уматци </a:t>
            </a:r>
            <a:r>
              <a:rPr lang="sr-Cyrl-BA" b="1" dirty="0" smtClean="0"/>
              <a:t>протестантски корали</a:t>
            </a:r>
            <a:r>
              <a:rPr lang="sr-Cyrl-BA" dirty="0" smtClean="0"/>
              <a:t>.</a:t>
            </a:r>
          </a:p>
          <a:p>
            <a:r>
              <a:rPr lang="sr-Cyrl-BA" dirty="0" smtClean="0"/>
              <a:t>Овај облик досеже врхунац код Баха:</a:t>
            </a:r>
          </a:p>
          <a:p>
            <a:pPr marL="457200" indent="-457200">
              <a:buAutoNum type="arabicPeriod"/>
            </a:pPr>
            <a:r>
              <a:rPr lang="sr-Cyrl-BA" dirty="0" smtClean="0"/>
              <a:t>Пасија по Матеју</a:t>
            </a:r>
          </a:p>
          <a:p>
            <a:pPr marL="457200" indent="-457200">
              <a:buAutoNum type="arabicPeriod"/>
            </a:pPr>
            <a:r>
              <a:rPr lang="sr-Cyrl-BA" dirty="0" smtClean="0"/>
              <a:t>Пасија по Јовану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Пасија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gi\Desktop\Barok\munich_barok_by_gobboe-d5axxw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2563009"/>
            <a:ext cx="6777318" cy="1731982"/>
          </a:xfrm>
        </p:spPr>
        <p:txBody>
          <a:bodyPr/>
          <a:lstStyle/>
          <a:p>
            <a:r>
              <a:rPr lang="sr-Cyrl-BA" dirty="0" smtClean="0">
                <a:solidFill>
                  <a:srgbClr val="FFFF00"/>
                </a:solidFill>
              </a:rPr>
              <a:t>Хвала на пажњи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gi\Desktop\Barok\Versailles51375217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Барок</a:t>
            </a:r>
            <a:r>
              <a:rPr lang="ru-RU" dirty="0"/>
              <a:t> или </a:t>
            </a:r>
            <a:r>
              <a:rPr lang="ru-RU" b="1" dirty="0" smtClean="0"/>
              <a:t>бароко</a:t>
            </a:r>
            <a:r>
              <a:rPr lang="en-US" b="1" dirty="0" smtClean="0"/>
              <a:t> </a:t>
            </a:r>
            <a:r>
              <a:rPr lang="ru-RU" dirty="0" smtClean="0"/>
              <a:t>је уметничко</a:t>
            </a:r>
            <a:r>
              <a:rPr lang="en-US" dirty="0" smtClean="0"/>
              <a:t>-</a:t>
            </a:r>
            <a:r>
              <a:rPr lang="ru-RU" dirty="0" smtClean="0"/>
              <a:t>културни </a:t>
            </a:r>
            <a:r>
              <a:rPr lang="ru-RU" dirty="0"/>
              <a:t>правац, који је владао у </a:t>
            </a:r>
            <a:r>
              <a:rPr lang="ru-RU" dirty="0" smtClean="0"/>
              <a:t>Европи </a:t>
            </a:r>
            <a:r>
              <a:rPr lang="ru-RU" dirty="0"/>
              <a:t>између година </a:t>
            </a:r>
            <a:r>
              <a:rPr lang="ru-RU" dirty="0" smtClean="0"/>
              <a:t>160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. и </a:t>
            </a:r>
            <a:r>
              <a:rPr lang="ru-RU" dirty="0" smtClean="0"/>
              <a:t>1750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Настао је у </a:t>
            </a:r>
            <a:r>
              <a:rPr lang="ru-RU" dirty="0" smtClean="0"/>
              <a:t>Италији </a:t>
            </a:r>
            <a:r>
              <a:rPr lang="ru-RU" dirty="0"/>
              <a:t>и проширио се по целој Европи и њеним колонијама.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Барок</a:t>
            </a:r>
            <a:endParaRPr lang="en-US" dirty="0"/>
          </a:p>
        </p:txBody>
      </p:sp>
      <p:pic>
        <p:nvPicPr>
          <p:cNvPr id="2051" name="Picture 3" descr="C:\Users\Ogi\Desktop\Barok\baroque_136995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267200" cy="2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 почетка седамнаестог века у Европи се афирмишу велике националне монархије. Зачетнице модерних држава способне да освоје свет, Италија је била расцепкана и политички слаба, али је </a:t>
            </a:r>
            <a:r>
              <a:rPr lang="ru-RU" dirty="0" smtClean="0"/>
              <a:t>Рим и </a:t>
            </a:r>
            <a:r>
              <a:rPr lang="ru-RU" dirty="0"/>
              <a:t>даље био центар </a:t>
            </a:r>
            <a:r>
              <a:rPr lang="ru-RU" dirty="0" smtClean="0"/>
              <a:t>уметности.</a:t>
            </a:r>
          </a:p>
          <a:p>
            <a:r>
              <a:rPr lang="ru-RU" dirty="0" smtClean="0"/>
              <a:t>Црква </a:t>
            </a:r>
            <a:r>
              <a:rPr lang="ru-RU" dirty="0"/>
              <a:t>је присиљена да се супростави ударима реформатора, била је принуђена да се мења, а промене у уметности довеле су до рађања новог стила барока, термин са значењем: бизаран, чудан.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Барок</a:t>
            </a:r>
            <a:endParaRPr lang="en-US" dirty="0"/>
          </a:p>
        </p:txBody>
      </p:sp>
      <p:pic>
        <p:nvPicPr>
          <p:cNvPr id="3074" name="Picture 2" descr="C:\Users\Ogi\Desktop\Barok\artworks-000038691715-zlj3o2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819400" cy="193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Рани барок</a:t>
            </a:r>
            <a:r>
              <a:rPr lang="ru-RU" dirty="0"/>
              <a:t> (од око 1600, до око 1650), под италијанском доминацијом;</a:t>
            </a:r>
          </a:p>
          <a:p>
            <a:r>
              <a:rPr lang="ru-RU" b="1" dirty="0"/>
              <a:t>Врхунац барока</a:t>
            </a:r>
            <a:r>
              <a:rPr lang="ru-RU" dirty="0"/>
              <a:t> (од око 1650, до око 1710), када су доминирали француски утицаји;</a:t>
            </a:r>
          </a:p>
          <a:p>
            <a:r>
              <a:rPr lang="ru-RU" b="1" dirty="0"/>
              <a:t>Касни барок</a:t>
            </a:r>
            <a:r>
              <a:rPr lang="ru-RU" dirty="0"/>
              <a:t> (од око 1710, до 1750), са тенденцијом развоја регионалних стилова</a:t>
            </a:r>
            <a:r>
              <a:rPr lang="ru-RU" dirty="0" smtClean="0"/>
              <a:t>.</a:t>
            </a:r>
          </a:p>
          <a:p>
            <a:r>
              <a:rPr lang="sr-Cyrl-BA" dirty="0"/>
              <a:t>Разликованје </a:t>
            </a:r>
            <a:r>
              <a:rPr lang="sr-Cyrl-BA" b="1" dirty="0"/>
              <a:t>раног</a:t>
            </a:r>
            <a:r>
              <a:rPr lang="sr-Cyrl-BA" dirty="0"/>
              <a:t>, </a:t>
            </a:r>
            <a:r>
              <a:rPr lang="sr-Cyrl-BA" b="1" dirty="0"/>
              <a:t>зрелог</a:t>
            </a:r>
            <a:r>
              <a:rPr lang="sr-Cyrl-BA" dirty="0"/>
              <a:t> и </a:t>
            </a:r>
            <a:r>
              <a:rPr lang="sr-Cyrl-BA" b="1" dirty="0"/>
              <a:t>позног</a:t>
            </a:r>
            <a:r>
              <a:rPr lang="sr-Cyrl-BA" dirty="0"/>
              <a:t> барока донекле помаже да се ипак раздвоје поједине, доста хетерогене, појаве у музици овог раздобља.</a:t>
            </a:r>
            <a:endParaRPr lang="en-US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Подјела музике барока</a:t>
            </a:r>
            <a:endParaRPr lang="en-US" dirty="0"/>
          </a:p>
        </p:txBody>
      </p:sp>
      <p:pic>
        <p:nvPicPr>
          <p:cNvPr id="4098" name="Picture 2" descr="C:\Users\Ogi\Desktop\Barok\bar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3720353" cy="1028253"/>
          </a:xfrm>
        </p:spPr>
        <p:txBody>
          <a:bodyPr/>
          <a:lstStyle/>
          <a:p>
            <a:r>
              <a:rPr lang="sr-Cyrl-BA" dirty="0" smtClean="0"/>
              <a:t>Грегор Фидрих Хендел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Представници барока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150223" y="2299397"/>
            <a:ext cx="3720353" cy="1028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dirty="0"/>
              <a:t>Јохан Себастијан Бах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44505"/>
            <a:ext cx="2438400" cy="305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2837807"/>
            <a:ext cx="2438400" cy="30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33600"/>
            <a:ext cx="8001000" cy="4191000"/>
          </a:xfrm>
        </p:spPr>
        <p:txBody>
          <a:bodyPr>
            <a:normAutofit/>
          </a:bodyPr>
          <a:lstStyle/>
          <a:p>
            <a:r>
              <a:rPr lang="ru-RU" b="1" dirty="0"/>
              <a:t>Георг Фридрих Хенд</a:t>
            </a:r>
            <a:r>
              <a:rPr lang="ru-RU" dirty="0"/>
              <a:t> је био немачки, касније британски, барокни композитор, познат по </a:t>
            </a:r>
            <a:r>
              <a:rPr lang="ru-RU" dirty="0" smtClean="0"/>
              <a:t>кончерт </a:t>
            </a:r>
            <a:r>
              <a:rPr lang="ru-RU" dirty="0"/>
              <a:t>гросима, операма и </a:t>
            </a:r>
            <a:r>
              <a:rPr lang="ru-RU" dirty="0" smtClean="0"/>
              <a:t>ораторијумима</a:t>
            </a:r>
            <a:r>
              <a:rPr lang="ru-RU" dirty="0"/>
              <a:t>. Рођен је у Немачкој, у граду Хале, а живео и радио у Хамбургу, Италији, Хановеру, а од 1712. стално се настањује у </a:t>
            </a:r>
            <a:r>
              <a:rPr lang="ru-RU" dirty="0" smtClean="0"/>
              <a:t>Лондону.</a:t>
            </a:r>
          </a:p>
          <a:p>
            <a:r>
              <a:rPr lang="ru-RU" dirty="0" smtClean="0"/>
              <a:t>Његово </a:t>
            </a:r>
            <a:r>
              <a:rPr lang="ru-RU" dirty="0"/>
              <a:t>најчувеније дело је </a:t>
            </a:r>
            <a:r>
              <a:rPr lang="ru-RU" i="1" u="sng" dirty="0"/>
              <a:t>Месија</a:t>
            </a:r>
            <a:r>
              <a:rPr lang="ru-RU" dirty="0"/>
              <a:t>, ораторијум заснован на библијским мотивима. </a:t>
            </a:r>
            <a:endParaRPr lang="ru-RU" dirty="0" smtClean="0"/>
          </a:p>
          <a:p>
            <a:r>
              <a:rPr lang="ru-RU" dirty="0" smtClean="0"/>
              <a:t>Утицао </a:t>
            </a:r>
            <a:r>
              <a:rPr lang="ru-RU" dirty="0"/>
              <a:t>је на многе следбенике у периоду прелаза из барока у класицизам, међу којима су Јозеф Хајдн, Моцарт, и Бетовен.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Грегор Фидрих Хендел</a:t>
            </a:r>
            <a:br>
              <a:rPr lang="sr-Cyrl-B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6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549153" cy="3877815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Јохан Себастијан </a:t>
            </a:r>
            <a:r>
              <a:rPr lang="ru-RU" b="1" dirty="0" smtClean="0"/>
              <a:t>Бах </a:t>
            </a:r>
            <a:r>
              <a:rPr lang="ru-RU" dirty="0" smtClean="0"/>
              <a:t>био </a:t>
            </a:r>
            <a:r>
              <a:rPr lang="ru-RU" dirty="0"/>
              <a:t>је немачки композитор, оргуљаш и </a:t>
            </a:r>
            <a:r>
              <a:rPr lang="ru-RU" dirty="0" smtClean="0"/>
              <a:t>чембалиста </a:t>
            </a:r>
            <a:r>
              <a:rPr lang="ru-RU" dirty="0"/>
              <a:t>из доба барока, широко признат као један од највећих композитора и стубова универзалне </a:t>
            </a:r>
            <a:r>
              <a:rPr lang="ru-RU" dirty="0" smtClean="0"/>
              <a:t>културе. </a:t>
            </a:r>
            <a:r>
              <a:rPr lang="ru-RU" dirty="0"/>
              <a:t>Његова дела су запажена због интелектуалне дубине, техничког савршенства и уметничке лепоте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Јохан Себастијан Бах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Ogi\Desktop\Bach-weim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242077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542853"/>
          </a:xfrm>
        </p:spPr>
        <p:txBody>
          <a:bodyPr numCol="2">
            <a:noAutofit/>
          </a:bodyPr>
          <a:lstStyle/>
          <a:p>
            <a:r>
              <a:rPr lang="sr-Cyrl-BA" sz="3500" dirty="0" smtClean="0"/>
              <a:t>Фуга</a:t>
            </a:r>
          </a:p>
          <a:p>
            <a:r>
              <a:rPr lang="sr-Cyrl-BA" sz="3500" dirty="0" smtClean="0"/>
              <a:t>Свита</a:t>
            </a:r>
          </a:p>
          <a:p>
            <a:r>
              <a:rPr lang="sr-Cyrl-BA" sz="3500" dirty="0" smtClean="0"/>
              <a:t>Канон</a:t>
            </a:r>
          </a:p>
          <a:p>
            <a:r>
              <a:rPr lang="sr-Cyrl-BA" sz="3500" dirty="0" smtClean="0"/>
              <a:t>Инвенција</a:t>
            </a:r>
          </a:p>
          <a:p>
            <a:r>
              <a:rPr lang="sr-Cyrl-BA" sz="3500" dirty="0" smtClean="0"/>
              <a:t>Прелудијум</a:t>
            </a:r>
          </a:p>
          <a:p>
            <a:r>
              <a:rPr lang="sr-Cyrl-BA" sz="3500" dirty="0" smtClean="0"/>
              <a:t>Кончерто Гросо</a:t>
            </a:r>
          </a:p>
          <a:p>
            <a:r>
              <a:rPr lang="sr-Cyrl-BA" sz="3500" dirty="0" smtClean="0"/>
              <a:t>Ораторијум</a:t>
            </a:r>
          </a:p>
          <a:p>
            <a:r>
              <a:rPr lang="sr-Cyrl-BA" sz="3500" dirty="0" smtClean="0"/>
              <a:t>Кантата</a:t>
            </a:r>
          </a:p>
          <a:p>
            <a:r>
              <a:rPr lang="sr-Cyrl-BA" sz="3500" dirty="0" smtClean="0"/>
              <a:t>Пасија</a:t>
            </a:r>
            <a:endParaRPr lang="en-US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Музички облици барока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 smtClean="0"/>
              <a:t>Фуга је тродијелна композиција контрапунктског стила, рађена на основу једне теме или кроз све гласове.</a:t>
            </a:r>
          </a:p>
          <a:p>
            <a:r>
              <a:rPr lang="sr-Cyrl-BA" dirty="0" smtClean="0"/>
              <a:t>Фуга је била првобитно инстументални облик због тога што се само у инстуменатлној музици могао спровести принцип очувања теме.</a:t>
            </a:r>
          </a:p>
          <a:p>
            <a:r>
              <a:rPr lang="sr-Cyrl-BA" dirty="0" smtClean="0"/>
              <a:t>Фуга има три дјела:</a:t>
            </a:r>
          </a:p>
          <a:p>
            <a:pPr marL="457200" indent="-457200">
              <a:buAutoNum type="arabicPeriod"/>
            </a:pPr>
            <a:r>
              <a:rPr lang="sr-Cyrl-BA" dirty="0" smtClean="0"/>
              <a:t>Излаганје теме</a:t>
            </a:r>
          </a:p>
          <a:p>
            <a:pPr marL="457200" indent="-457200">
              <a:buAutoNum type="arabicPeriod"/>
            </a:pPr>
            <a:r>
              <a:rPr lang="sr-Cyrl-BA" dirty="0" smtClean="0"/>
              <a:t>Разрада теме</a:t>
            </a:r>
          </a:p>
          <a:p>
            <a:pPr marL="457200" indent="-457200">
              <a:buAutoNum type="arabicPeriod"/>
            </a:pPr>
            <a:r>
              <a:rPr lang="sr-Cyrl-BA" dirty="0" smtClean="0"/>
              <a:t>Завршни дио, понавлјанје теме. 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Фуга</a:t>
            </a:r>
            <a:br>
              <a:rPr lang="sr-Cyrl-B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238</TotalTime>
  <Words>743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Hardcover</vt:lpstr>
      <vt:lpstr>Барок</vt:lpstr>
      <vt:lpstr>Барок</vt:lpstr>
      <vt:lpstr>Барок</vt:lpstr>
      <vt:lpstr>Подјела музике барока</vt:lpstr>
      <vt:lpstr>Представници барока</vt:lpstr>
      <vt:lpstr>Грегор Фидрих Хендел </vt:lpstr>
      <vt:lpstr>Јохан Себастијан Бах </vt:lpstr>
      <vt:lpstr>Музички облици барока</vt:lpstr>
      <vt:lpstr>Фуга </vt:lpstr>
      <vt:lpstr>Свита</vt:lpstr>
      <vt:lpstr>Канон</vt:lpstr>
      <vt:lpstr>Инвенција</vt:lpstr>
      <vt:lpstr>Прелудијум</vt:lpstr>
      <vt:lpstr>Кончерто Гросо</vt:lpstr>
      <vt:lpstr>Ораторијум</vt:lpstr>
      <vt:lpstr>Кантата</vt:lpstr>
      <vt:lpstr>Пасија</vt:lpstr>
      <vt:lpstr>Хвала на пажњи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</dc:title>
  <dc:creator>Ogi</dc:creator>
  <cp:lastModifiedBy>Ogi</cp:lastModifiedBy>
  <cp:revision>19</cp:revision>
  <dcterms:created xsi:type="dcterms:W3CDTF">2013-12-18T09:46:17Z</dcterms:created>
  <dcterms:modified xsi:type="dcterms:W3CDTF">2013-12-24T23:19:21Z</dcterms:modified>
</cp:coreProperties>
</file>