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94434" autoAdjust="0"/>
  </p:normalViewPr>
  <p:slideViewPr>
    <p:cSldViewPr snapToGrid="0">
      <p:cViewPr varScale="1">
        <p:scale>
          <a:sx n="70" d="100"/>
          <a:sy n="70" d="100"/>
        </p:scale>
        <p:origin x="73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bs-Latn-B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7692357-C802-4926-BC15-E01A9390A8B5}" type="datetimeFigureOut">
              <a:rPr lang="bs-Latn-BA" smtClean="0"/>
              <a:t>9.3.2014</a:t>
            </a:fld>
            <a:endParaRPr lang="bs-Latn-B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bs-Latn-B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s-Latn-B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bs-Latn-B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1739F05-0C2E-462B-BDE9-161D0B7337B0}" type="slidenum">
              <a:rPr lang="bs-Latn-BA" smtClean="0"/>
              <a:t>‹#›</a:t>
            </a:fld>
            <a:endParaRPr lang="bs-Latn-BA"/>
          </a:p>
        </p:txBody>
      </p:sp>
    </p:spTree>
    <p:extLst>
      <p:ext uri="{BB962C8B-B14F-4D97-AF65-F5344CB8AC3E}">
        <p14:creationId xmlns:p14="http://schemas.microsoft.com/office/powerpoint/2010/main" val="32221666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bs-Latn-B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739F05-0C2E-462B-BDE9-161D0B7337B0}" type="slidenum">
              <a:rPr lang="bs-Latn-BA" smtClean="0"/>
              <a:t>3</a:t>
            </a:fld>
            <a:endParaRPr lang="bs-Latn-BA"/>
          </a:p>
        </p:txBody>
      </p:sp>
    </p:spTree>
    <p:extLst>
      <p:ext uri="{BB962C8B-B14F-4D97-AF65-F5344CB8AC3E}">
        <p14:creationId xmlns:p14="http://schemas.microsoft.com/office/powerpoint/2010/main" val="28795849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BE3C1-DBE1-495D-B57B-2849774B866A}" type="datetimeFigureOut">
              <a:rPr lang="en-US" dirty="0"/>
              <a:t>3/9/2014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C117F-5CCF-4837-BE5F-2B92066CAFAF}" type="datetimeFigureOut">
              <a:rPr lang="en-US" dirty="0"/>
              <a:t>3/9/2014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B90BD-B6CE-46B7-997F-7313B992CCDC}" type="datetimeFigureOut">
              <a:rPr lang="en-US" dirty="0"/>
              <a:t>3/9/2014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9D11F-B188-461D-B23F-39381795C052}" type="datetimeFigureOut">
              <a:rPr lang="en-US" dirty="0"/>
              <a:t>3/9/2014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E6D8D9-55A2-4063-B0F3-121F44549695}" type="datetimeFigureOut">
              <a:rPr lang="en-US" dirty="0"/>
              <a:t>3/9/2014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24536-994D-4021-A283-9F449C0DB509}" type="datetimeFigureOut">
              <a:rPr lang="en-US" dirty="0"/>
              <a:t>3/9/2014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BBB78-C96F-47B7-AB17-D852CA960AC9}" type="datetimeFigureOut">
              <a:rPr lang="en-US" dirty="0"/>
              <a:t>3/9/2014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3F48C-C7C6-4055-9F49-3777875E72AE}" type="datetimeFigureOut">
              <a:rPr lang="en-US" dirty="0"/>
              <a:t>3/9/2014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6178E61D-D431-422C-9764-11DAFE33AB63}" type="datetimeFigureOut">
              <a:rPr lang="en-US" dirty="0"/>
              <a:t>3/9/2014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E42F4-6EEF-4EF7-8ED4-2208F0F89A08}" type="datetimeFigureOut">
              <a:rPr lang="en-US" dirty="0"/>
              <a:t>3/9/2014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78ACC-22D6-47C1-A373-4FD133E34F3C}" type="datetimeFigureOut">
              <a:rPr lang="en-US" dirty="0"/>
              <a:t>3/9/2014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A6C69-6797-4E8A-BF37-F2C3751466E9}" type="datetimeFigureOut">
              <a:rPr lang="en-US" dirty="0"/>
              <a:t>3/9/2014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014A1-A632-4878-A0D3-F52BA7563730}" type="datetimeFigureOut">
              <a:rPr lang="en-US" dirty="0"/>
              <a:t>3/9/2014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9F462-093F-4566-844B-4C71F2739DA5}" type="datetimeFigureOut">
              <a:rPr lang="en-US" dirty="0"/>
              <a:t>3/9/2014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4A7AC-904D-4781-85BA-7D10C17ED021}" type="datetimeFigureOut">
              <a:rPr lang="en-US" dirty="0"/>
              <a:t>3/9/2014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1444B-B92B-4E27-8C94-BB93EAF5CB18}" type="datetimeFigureOut">
              <a:rPr lang="en-US" dirty="0"/>
              <a:t>3/9/2014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EFA5E-FA76-400D-B3DC-F0BA90E6D107}" type="datetimeFigureOut">
              <a:rPr lang="en-US" dirty="0"/>
              <a:t>3/9/2014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6E9DEC-419B-4CC5-A080-3B06BD5A8291}" type="datetimeFigureOut">
              <a:rPr lang="en-US" dirty="0"/>
              <a:t>3/9/2014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l"/>
            <a:r>
              <a:rPr lang="en-US" sz="7200" dirty="0" smtClean="0">
                <a:solidFill>
                  <a:schemeClr val="bg2">
                    <a:lumMod val="20000"/>
                    <a:lumOff val="80000"/>
                  </a:schemeClr>
                </a:solidFill>
              </a:rPr>
              <a:t>KLASICIZAM</a:t>
            </a:r>
            <a:r>
              <a:rPr lang="en-US" dirty="0" smtClean="0"/>
              <a:t> </a:t>
            </a:r>
            <a:endParaRPr lang="bs-Latn-BA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77291" y="4406918"/>
            <a:ext cx="8144134" cy="1117687"/>
          </a:xfrm>
        </p:spPr>
        <p:txBody>
          <a:bodyPr>
            <a:normAutofit/>
          </a:bodyPr>
          <a:lstStyle/>
          <a:p>
            <a:pPr algn="l"/>
            <a:r>
              <a:rPr lang="en-US" sz="4000" dirty="0" smtClean="0"/>
              <a:t>Vlado Raljic I</a:t>
            </a:r>
            <a:r>
              <a:rPr lang="en-US" sz="2400" dirty="0" smtClean="0"/>
              <a:t>7</a:t>
            </a:r>
            <a:endParaRPr lang="bs-Latn-BA" sz="2400" dirty="0"/>
          </a:p>
        </p:txBody>
      </p:sp>
    </p:spTree>
    <p:extLst>
      <p:ext uri="{BB962C8B-B14F-4D97-AF65-F5344CB8AC3E}">
        <p14:creationId xmlns:p14="http://schemas.microsoft.com/office/powerpoint/2010/main" val="223450268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5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bs-Latn-BA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Sredinom 18. Veka, u evropi se razvijao novi stil u arhitekturi, književnosti i umetnosti, poznat pod nazivom klasicizam. Tri muzička oblika dominirala su klasičnim periodom: sonata, simfonija i gudački kvartet</a:t>
            </a:r>
            <a:r>
              <a:rPr lang="bs-Latn-BA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endParaRPr lang="bs-Latn-BA" sz="3200" dirty="0"/>
          </a:p>
        </p:txBody>
      </p:sp>
      <p:sp>
        <p:nvSpPr>
          <p:cNvPr id="5" name="Rectangle 4"/>
          <p:cNvSpPr/>
          <p:nvPr/>
        </p:nvSpPr>
        <p:spPr>
          <a:xfrm>
            <a:off x="1744100" y="1152473"/>
            <a:ext cx="6202339" cy="923330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ArchUp">
              <a:avLst/>
            </a:prstTxWarp>
            <a:spAutoFit/>
          </a:bodyPr>
          <a:lstStyle/>
          <a:p>
            <a:pPr algn="ctr"/>
            <a:r>
              <a:rPr lang="en-US" sz="5400" b="1" dirty="0" err="1" smtClean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Nesto</a:t>
            </a:r>
            <a:r>
              <a:rPr lang="en-US" sz="5400" b="1" dirty="0" smtClean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 o </a:t>
            </a:r>
            <a:r>
              <a:rPr lang="en-US" sz="5400" b="1" dirty="0" err="1" smtClean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klasicizmu</a:t>
            </a:r>
            <a:endParaRPr lang="en-US" sz="5400" b="1" dirty="0">
              <a:ln w="12700">
                <a:solidFill>
                  <a:schemeClr val="accent3">
                    <a:lumMod val="50000"/>
                  </a:schemeClr>
                </a:solidFill>
                <a:prstDash val="solid"/>
              </a:ln>
              <a:pattFill prst="narHorz">
                <a:fgClr>
                  <a:schemeClr val="accent3"/>
                </a:fgClr>
                <a:bgClr>
                  <a:schemeClr val="accent3">
                    <a:lumMod val="40000"/>
                    <a:lumOff val="60000"/>
                  </a:schemeClr>
                </a:bgClr>
              </a:pattFill>
              <a:effectLst>
                <a:innerShdw blurRad="177800">
                  <a:schemeClr val="accent3">
                    <a:lumMod val="50000"/>
                  </a:schemeClr>
                </a:inn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81409019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prestig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69727" y="4134119"/>
            <a:ext cx="9613861" cy="1930858"/>
          </a:xfrm>
          <a:ln>
            <a:noFill/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txBody>
          <a:bodyPr>
            <a:normAutofit fontScale="85000" lnSpcReduction="20000"/>
          </a:bodyPr>
          <a:lstStyle/>
          <a:p>
            <a:r>
              <a:rPr lang="bs-Latn-BA" sz="32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Jozef Hajdn (</a:t>
            </a:r>
            <a:r>
              <a:rPr lang="bs-Latn-BA" sz="32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Joseph </a:t>
            </a:r>
            <a:r>
              <a:rPr lang="bs-Latn-BA" sz="32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Haydn, 1732 - 1809</a:t>
            </a:r>
            <a:r>
              <a:rPr lang="bs-Latn-BA" sz="32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  <a:endParaRPr lang="en-US" sz="3200" b="1" dirty="0">
              <a:ln w="9525">
                <a:solidFill>
                  <a:schemeClr val="bg1"/>
                </a:solidFill>
                <a:prstDash val="solid"/>
              </a:ln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bs-Latn-BA" sz="32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Volfgang Amadeus Mocart (Wolfgang Amadeus Mozart, 1756 - 1791</a:t>
            </a:r>
            <a:r>
              <a:rPr lang="bs-Latn-BA" sz="32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  <a:endParaRPr lang="en-US" sz="3200" b="1" dirty="0">
              <a:ln w="9525">
                <a:solidFill>
                  <a:schemeClr val="bg1"/>
                </a:solidFill>
                <a:prstDash val="solid"/>
              </a:ln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bs-Latn-BA" sz="32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Ludvig van Betoven (Ludwig van Beethoven, 1770 - 1827)</a:t>
            </a:r>
          </a:p>
          <a:p>
            <a:endParaRPr lang="bs-Latn-BA" sz="3200" b="1" dirty="0">
              <a:ln w="9525">
                <a:solidFill>
                  <a:schemeClr val="bg1"/>
                </a:solidFill>
                <a:prstDash val="solid"/>
              </a:ln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903925" y="705251"/>
            <a:ext cx="7357719" cy="923330"/>
          </a:xfrm>
          <a:prstGeom prst="rect">
            <a:avLst/>
          </a:prstGeom>
          <a:noFill/>
          <a:ln>
            <a:noFill/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orthographicFront"/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txBody>
          <a:bodyPr wrap="none" lIns="91440" tIns="45720" rIns="91440" bIns="45720">
            <a:prstTxWarp prst="textArchDown">
              <a:avLst/>
            </a:prstTxWarp>
            <a:spAutoFit/>
            <a:scene3d>
              <a:camera prst="orthographicFront"/>
              <a:lightRig rig="threePt" dir="t"/>
            </a:scene3d>
            <a:sp3d extrusionH="57150">
              <a:bevelT w="38100" h="38100" prst="relaxedInset"/>
            </a:sp3d>
          </a:bodyPr>
          <a:lstStyle/>
          <a:p>
            <a:pPr algn="ctr"/>
            <a:r>
              <a:rPr lang="en-US" sz="5400" dirty="0" err="1" smtClean="0">
                <a:ln w="0"/>
                <a:gradFill>
                  <a:gsLst>
                    <a:gs pos="21000">
                      <a:srgbClr val="53575C"/>
                    </a:gs>
                    <a:gs pos="88000">
                      <a:srgbClr val="C5C7CA"/>
                    </a:gs>
                  </a:gsLst>
                  <a:lin ang="5400000"/>
                </a:gradFill>
                <a:effectLst>
                  <a:glow rad="63500">
                    <a:schemeClr val="accent4">
                      <a:satMod val="175000"/>
                      <a:alpha val="40000"/>
                    </a:schemeClr>
                  </a:glow>
                </a:effectLst>
              </a:rPr>
              <a:t>Predstavnici</a:t>
            </a:r>
            <a:r>
              <a:rPr lang="en-US" sz="5400" dirty="0" smtClean="0">
                <a:ln w="0"/>
                <a:gradFill>
                  <a:gsLst>
                    <a:gs pos="21000">
                      <a:srgbClr val="53575C"/>
                    </a:gs>
                    <a:gs pos="88000">
                      <a:srgbClr val="C5C7CA"/>
                    </a:gs>
                  </a:gsLst>
                  <a:lin ang="5400000"/>
                </a:gradFill>
                <a:effectLst>
                  <a:glow rad="63500">
                    <a:schemeClr val="accent4">
                      <a:satMod val="175000"/>
                      <a:alpha val="40000"/>
                    </a:schemeClr>
                  </a:glow>
                </a:effectLst>
              </a:rPr>
              <a:t> </a:t>
            </a:r>
            <a:r>
              <a:rPr lang="en-US" sz="5400" dirty="0" err="1" smtClean="0">
                <a:ln w="0"/>
                <a:gradFill>
                  <a:gsLst>
                    <a:gs pos="21000">
                      <a:srgbClr val="53575C"/>
                    </a:gs>
                    <a:gs pos="88000">
                      <a:srgbClr val="C5C7CA"/>
                    </a:gs>
                  </a:gsLst>
                  <a:lin ang="5400000"/>
                </a:gradFill>
                <a:effectLst>
                  <a:glow rad="63500">
                    <a:schemeClr val="accent4">
                      <a:satMod val="175000"/>
                      <a:alpha val="40000"/>
                    </a:schemeClr>
                  </a:glow>
                </a:effectLst>
              </a:rPr>
              <a:t>klasicizma</a:t>
            </a:r>
            <a:endParaRPr lang="en-US" sz="5400" dirty="0">
              <a:ln w="0"/>
              <a:gradFill>
                <a:gsLst>
                  <a:gs pos="21000">
                    <a:srgbClr val="53575C"/>
                  </a:gs>
                  <a:gs pos="88000">
                    <a:srgbClr val="C5C7CA"/>
                  </a:gs>
                </a:gsLst>
                <a:lin ang="5400000"/>
              </a:gradFill>
              <a:effectLst>
                <a:glow rad="63500">
                  <a:schemeClr val="accent4">
                    <a:satMod val="175000"/>
                    <a:alpha val="40000"/>
                  </a:schemeClr>
                </a:glow>
              </a:effectLst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96051" y="2183022"/>
            <a:ext cx="5625977" cy="1765545"/>
          </a:xfrm>
          <a:prstGeom prst="rect">
            <a:avLst/>
          </a:prstGeom>
          <a:ln>
            <a:noFill/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</p:pic>
    </p:spTree>
    <p:extLst>
      <p:ext uri="{BB962C8B-B14F-4D97-AF65-F5344CB8AC3E}">
        <p14:creationId xmlns:p14="http://schemas.microsoft.com/office/powerpoint/2010/main" val="17971162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0319" y="4029195"/>
            <a:ext cx="9613861" cy="1771103"/>
          </a:xfrm>
        </p:spPr>
        <p:txBody>
          <a:bodyPr>
            <a:prstTxWarp prst="textCanUp">
              <a:avLst/>
            </a:prstTxWarp>
            <a:noAutofit/>
          </a:bodyPr>
          <a:lstStyle/>
          <a:p>
            <a:r>
              <a:rPr lang="en-US" sz="3200" b="1" dirty="0" err="1" smtClean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Rodjen</a:t>
            </a:r>
            <a:r>
              <a:rPr lang="en-US" sz="3200" b="1" dirty="0" smtClean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 je 1732 a </a:t>
            </a:r>
            <a:r>
              <a:rPr lang="en-US" sz="3200" b="1" dirty="0" err="1" smtClean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umro</a:t>
            </a:r>
            <a:r>
              <a:rPr lang="en-US" sz="3200" b="1" dirty="0" smtClean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 je 1809 </a:t>
            </a:r>
            <a:r>
              <a:rPr lang="en-US" sz="3200" b="1" dirty="0" err="1" smtClean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godine</a:t>
            </a:r>
            <a:r>
              <a:rPr lang="en-US" sz="32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.</a:t>
            </a:r>
            <a:endParaRPr lang="en-US" sz="3200" b="1" dirty="0" smtClean="0">
              <a:ln w="12700">
                <a:solidFill>
                  <a:schemeClr val="accent3">
                    <a:lumMod val="50000"/>
                  </a:schemeClr>
                </a:solidFill>
                <a:prstDash val="solid"/>
              </a:ln>
              <a:pattFill prst="narHorz">
                <a:fgClr>
                  <a:schemeClr val="accent3"/>
                </a:fgClr>
                <a:bgClr>
                  <a:schemeClr val="accent3">
                    <a:lumMod val="40000"/>
                    <a:lumOff val="60000"/>
                  </a:schemeClr>
                </a:bgClr>
              </a:pattFill>
              <a:effectLst>
                <a:innerShdw blurRad="177800">
                  <a:schemeClr val="accent3">
                    <a:lumMod val="50000"/>
                  </a:schemeClr>
                </a:innerShdw>
              </a:effectLst>
            </a:endParaRPr>
          </a:p>
          <a:p>
            <a:r>
              <a:rPr lang="en-US" sz="3200" b="1" dirty="0" smtClean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Kao </a:t>
            </a:r>
            <a:r>
              <a:rPr lang="en-US" sz="3200" b="1" dirty="0" err="1" smtClean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djecak</a:t>
            </a:r>
            <a:r>
              <a:rPr lang="en-US" sz="3200" b="1" dirty="0" smtClean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 </a:t>
            </a:r>
            <a:r>
              <a:rPr lang="en-US" sz="3200" b="1" dirty="0" err="1" smtClean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slusao</a:t>
            </a:r>
            <a:r>
              <a:rPr lang="en-US" sz="3200" b="1" dirty="0" smtClean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 je </a:t>
            </a:r>
            <a:r>
              <a:rPr lang="en-US" sz="3200" b="1" dirty="0" err="1" smtClean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narodnu</a:t>
            </a:r>
            <a:r>
              <a:rPr lang="en-US" sz="3200" b="1" dirty="0" smtClean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 </a:t>
            </a:r>
            <a:r>
              <a:rPr lang="en-US" sz="3200" b="1" dirty="0" err="1" smtClean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muziku</a:t>
            </a:r>
            <a:r>
              <a:rPr lang="en-US" sz="3200" b="1" dirty="0" smtClean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 I </a:t>
            </a:r>
            <a:r>
              <a:rPr lang="en-US" sz="3200" b="1" dirty="0" err="1" smtClean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shvatio</a:t>
            </a:r>
            <a:r>
              <a:rPr lang="en-US" sz="3200" b="1" dirty="0" smtClean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 je da u </a:t>
            </a:r>
            <a:r>
              <a:rPr lang="en-US" sz="3200" b="1" dirty="0" err="1" smtClean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muzici</a:t>
            </a:r>
            <a:r>
              <a:rPr lang="en-US" sz="3200" b="1" dirty="0" smtClean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 </a:t>
            </a:r>
            <a:r>
              <a:rPr lang="en-US" sz="3200" b="1" dirty="0" err="1" smtClean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mora</a:t>
            </a:r>
            <a:r>
              <a:rPr lang="en-US" sz="3200" b="1" dirty="0" smtClean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 da se </a:t>
            </a:r>
            <a:r>
              <a:rPr lang="en-US" sz="3200" b="1" dirty="0" err="1" smtClean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uziva.Poceo</a:t>
            </a:r>
            <a:r>
              <a:rPr lang="en-US" sz="3200" b="1" dirty="0" smtClean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 je da </a:t>
            </a:r>
            <a:r>
              <a:rPr lang="en-US" sz="3200" b="1" dirty="0" err="1" smtClean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stvara</a:t>
            </a:r>
            <a:r>
              <a:rPr lang="en-US" sz="3200" b="1" dirty="0" smtClean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 I </a:t>
            </a:r>
            <a:r>
              <a:rPr lang="en-US" sz="3200" b="1" dirty="0" err="1" smtClean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kasnije</a:t>
            </a:r>
            <a:r>
              <a:rPr lang="en-US" sz="3200" b="1" dirty="0" smtClean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 je </a:t>
            </a:r>
            <a:r>
              <a:rPr lang="en-US" sz="3200" b="1" dirty="0" err="1" smtClean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poznat</a:t>
            </a:r>
            <a:r>
              <a:rPr lang="en-US" sz="3200" b="1" dirty="0" smtClean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 </a:t>
            </a:r>
            <a:r>
              <a:rPr lang="en-US" sz="3200" b="1" dirty="0" err="1" smtClean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kao</a:t>
            </a:r>
            <a:r>
              <a:rPr lang="en-US" sz="3200" b="1" dirty="0" smtClean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 “OTAC SIMFONIJE”.</a:t>
            </a:r>
            <a:endParaRPr lang="bs-Latn-BA" sz="3200" b="1" dirty="0">
              <a:ln w="12700">
                <a:solidFill>
                  <a:schemeClr val="accent3">
                    <a:lumMod val="50000"/>
                  </a:schemeClr>
                </a:solidFill>
                <a:prstDash val="solid"/>
              </a:ln>
              <a:pattFill prst="narHorz">
                <a:fgClr>
                  <a:schemeClr val="accent3"/>
                </a:fgClr>
                <a:bgClr>
                  <a:schemeClr val="accent3">
                    <a:lumMod val="40000"/>
                    <a:lumOff val="60000"/>
                  </a:schemeClr>
                </a:bgClr>
              </a:pattFill>
              <a:effectLst>
                <a:innerShdw blurRad="177800">
                  <a:schemeClr val="accent3">
                    <a:lumMod val="50000"/>
                  </a:schemeClr>
                </a:innerShdw>
              </a:effectLst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893745" y="756397"/>
            <a:ext cx="9187011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bs-Latn-BA" sz="48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glow rad="63500">
                    <a:schemeClr val="accent3">
                      <a:satMod val="175000"/>
                      <a:alpha val="40000"/>
                    </a:schemeClr>
                  </a:glow>
                  <a:outerShdw dist="38100" dir="2700000" algn="tl" rotWithShape="0">
                    <a:schemeClr val="accent2"/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Jozef Hajdn </a:t>
            </a:r>
            <a:r>
              <a:rPr lang="en-US" sz="48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glow rad="63500">
                    <a:schemeClr val="accent3">
                      <a:satMod val="175000"/>
                      <a:alpha val="40000"/>
                    </a:schemeClr>
                  </a:glow>
                  <a:outerShdw dist="38100" dir="2700000" algn="tl" rotWithShape="0">
                    <a:schemeClr val="accent2"/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</a:t>
            </a:r>
            <a:r>
              <a:rPr lang="bs-Latn-BA" sz="48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glow rad="63500">
                    <a:schemeClr val="accent3">
                      <a:satMod val="175000"/>
                      <a:alpha val="40000"/>
                    </a:schemeClr>
                  </a:glow>
                  <a:outerShdw dist="38100" dir="2700000" algn="tl" rotWithShape="0">
                    <a:schemeClr val="accent2"/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stari veseljak</a:t>
            </a:r>
            <a:r>
              <a:rPr lang="en-US" sz="48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glow rad="63500">
                    <a:schemeClr val="accent3">
                      <a:satMod val="175000"/>
                      <a:alpha val="40000"/>
                    </a:schemeClr>
                  </a:glow>
                  <a:outerShdw dist="38100" dir="2700000" algn="tl" rotWithShape="0">
                    <a:schemeClr val="accent2"/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  <a:r>
              <a:rPr lang="bs-Latn-BA" sz="48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glow rad="63500">
                    <a:schemeClr val="accent3">
                      <a:satMod val="175000"/>
                      <a:alpha val="40000"/>
                    </a:schemeClr>
                  </a:glow>
                  <a:outerShdw dist="38100" dir="2700000" algn="tl" rotWithShape="0">
                    <a:schemeClr val="accent2"/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en-US" sz="4800" b="1" dirty="0">
              <a:ln w="6600">
                <a:solidFill>
                  <a:schemeClr val="accent2"/>
                </a:solidFill>
                <a:prstDash val="solid"/>
              </a:ln>
              <a:solidFill>
                <a:srgbClr val="FFFFFF"/>
              </a:solidFill>
              <a:effectLst>
                <a:glow rad="63500">
                  <a:schemeClr val="accent3">
                    <a:satMod val="175000"/>
                    <a:alpha val="40000"/>
                  </a:schemeClr>
                </a:glow>
                <a:outerShdw dist="38100" dir="2700000" algn="tl" rotWithShape="0">
                  <a:schemeClr val="accent2"/>
                </a:outerShdw>
              </a:effectLst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03922" y="1171895"/>
            <a:ext cx="2574095" cy="30614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493744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ractur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0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prstTxWarp prst="textWave1">
              <a:avLst/>
            </a:prstTxWarp>
            <a:normAutofit/>
          </a:bodyPr>
          <a:lstStyle/>
          <a:p>
            <a:r>
              <a:rPr lang="bs-Latn-BA" sz="4400" dirty="0">
                <a:ln w="0"/>
                <a:effectLst>
                  <a:glow rad="63500">
                    <a:schemeClr val="accent4">
                      <a:satMod val="175000"/>
                      <a:alpha val="40000"/>
                    </a:schemeClr>
                  </a:glow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Volfgang Amadeus Mocart</a:t>
            </a:r>
            <a:endParaRPr lang="bs-Latn-BA" sz="4400" dirty="0">
              <a:ln w="0"/>
              <a:effectLst>
                <a:glow rad="63500">
                  <a:schemeClr val="accent4">
                    <a:satMod val="175000"/>
                    <a:alpha val="40000"/>
                  </a:schemeClr>
                </a:glow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114" y="4295327"/>
            <a:ext cx="9613861" cy="2276070"/>
          </a:xfrm>
        </p:spPr>
        <p:txBody>
          <a:bodyPr>
            <a:prstTxWarp prst="textInflateBottom">
              <a:avLst/>
            </a:prstTxWarp>
            <a:noAutofit/>
          </a:bodyPr>
          <a:lstStyle/>
          <a:p>
            <a:r>
              <a:rPr lang="en-US" sz="32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effectLst>
                  <a:glow rad="101600">
                    <a:schemeClr val="accent4">
                      <a:satMod val="175000"/>
                      <a:alpha val="40000"/>
                    </a:schemeClr>
                  </a:glow>
                </a:effectLst>
              </a:rPr>
              <a:t>Je </a:t>
            </a:r>
            <a:r>
              <a:rPr lang="en-US" sz="32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effectLst>
                  <a:glow rad="101600">
                    <a:schemeClr val="accent4">
                      <a:satMod val="175000"/>
                      <a:alpha val="40000"/>
                    </a:schemeClr>
                  </a:glow>
                </a:effectLst>
              </a:rPr>
              <a:t>rodjen</a:t>
            </a:r>
            <a:r>
              <a:rPr lang="en-US" sz="32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effectLst>
                  <a:glow rad="101600">
                    <a:schemeClr val="accent4">
                      <a:satMod val="175000"/>
                      <a:alpha val="40000"/>
                    </a:schemeClr>
                  </a:glow>
                </a:effectLst>
              </a:rPr>
              <a:t> 27, </a:t>
            </a:r>
            <a:r>
              <a:rPr lang="en-US" sz="32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effectLst>
                  <a:glow rad="101600">
                    <a:schemeClr val="accent4">
                      <a:satMod val="175000"/>
                      <a:alpha val="40000"/>
                    </a:schemeClr>
                  </a:glow>
                </a:effectLst>
              </a:rPr>
              <a:t>januara</a:t>
            </a:r>
            <a:r>
              <a:rPr lang="en-US" sz="32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effectLst>
                  <a:glow rad="101600">
                    <a:schemeClr val="accent4">
                      <a:satMod val="175000"/>
                      <a:alpha val="40000"/>
                    </a:schemeClr>
                  </a:glow>
                </a:effectLst>
              </a:rPr>
              <a:t> 1756 </a:t>
            </a:r>
            <a:r>
              <a:rPr lang="en-US" sz="32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effectLst>
                  <a:glow rad="101600">
                    <a:schemeClr val="accent4">
                      <a:satMod val="175000"/>
                      <a:alpha val="40000"/>
                    </a:schemeClr>
                  </a:glow>
                </a:effectLst>
              </a:rPr>
              <a:t>godine</a:t>
            </a:r>
            <a:r>
              <a:rPr lang="en-US" sz="32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effectLst>
                  <a:glow rad="101600">
                    <a:schemeClr val="accent4">
                      <a:satMod val="175000"/>
                      <a:alpha val="40000"/>
                    </a:schemeClr>
                  </a:glow>
                </a:effectLst>
              </a:rPr>
              <a:t>. </a:t>
            </a:r>
            <a:r>
              <a:rPr lang="en-US" sz="32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effectLst>
                  <a:glow rad="101600">
                    <a:schemeClr val="accent4">
                      <a:satMod val="175000"/>
                      <a:alpha val="40000"/>
                    </a:schemeClr>
                  </a:glow>
                </a:effectLst>
              </a:rPr>
              <a:t>Umro</a:t>
            </a:r>
            <a:r>
              <a:rPr lang="en-US" sz="32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effectLst>
                  <a:glow rad="101600">
                    <a:schemeClr val="accent4">
                      <a:satMod val="175000"/>
                      <a:alpha val="40000"/>
                    </a:schemeClr>
                  </a:glow>
                </a:effectLst>
              </a:rPr>
              <a:t> je 5, </a:t>
            </a:r>
            <a:r>
              <a:rPr lang="en-US" sz="32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effectLst>
                  <a:glow rad="101600">
                    <a:schemeClr val="accent4">
                      <a:satMod val="175000"/>
                      <a:alpha val="40000"/>
                    </a:schemeClr>
                  </a:glow>
                </a:effectLst>
              </a:rPr>
              <a:t>decembra</a:t>
            </a:r>
            <a:r>
              <a:rPr lang="en-US" sz="32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effectLst>
                  <a:glow rad="101600">
                    <a:schemeClr val="accent4">
                      <a:satMod val="175000"/>
                      <a:alpha val="40000"/>
                    </a:schemeClr>
                  </a:glow>
                </a:effectLst>
              </a:rPr>
              <a:t> 1791 </a:t>
            </a:r>
            <a:r>
              <a:rPr lang="en-US" sz="32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effectLst>
                  <a:glow rad="101600">
                    <a:schemeClr val="accent4">
                      <a:satMod val="175000"/>
                      <a:alpha val="40000"/>
                    </a:schemeClr>
                  </a:glow>
                </a:effectLst>
              </a:rPr>
              <a:t>godine</a:t>
            </a:r>
            <a:r>
              <a:rPr lang="en-US" sz="32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effectLst>
                  <a:glow rad="101600">
                    <a:schemeClr val="accent4">
                      <a:satMod val="175000"/>
                      <a:alpha val="40000"/>
                    </a:schemeClr>
                  </a:glow>
                </a:effectLst>
              </a:rPr>
              <a:t>.</a:t>
            </a:r>
          </a:p>
          <a:p>
            <a:r>
              <a:rPr lang="en-US" sz="32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effectLst>
                  <a:glow rad="101600">
                    <a:schemeClr val="accent4">
                      <a:satMod val="175000"/>
                      <a:alpha val="40000"/>
                    </a:schemeClr>
                  </a:glow>
                </a:effectLst>
              </a:rPr>
              <a:t>Prva</a:t>
            </a:r>
            <a:r>
              <a:rPr lang="en-US" sz="32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effectLst>
                  <a:glow rad="101600">
                    <a:schemeClr val="accent4">
                      <a:satMod val="175000"/>
                      <a:alpha val="40000"/>
                    </a:schemeClr>
                  </a:glow>
                </a:effectLst>
              </a:rPr>
              <a:t> </a:t>
            </a:r>
            <a:r>
              <a:rPr lang="en-US" sz="32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effectLst>
                  <a:glow rad="101600">
                    <a:schemeClr val="accent4">
                      <a:satMod val="175000"/>
                      <a:alpha val="40000"/>
                    </a:schemeClr>
                  </a:glow>
                </a:effectLst>
              </a:rPr>
              <a:t>znanja</a:t>
            </a:r>
            <a:r>
              <a:rPr lang="en-US" sz="32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effectLst>
                  <a:glow rad="101600">
                    <a:schemeClr val="accent4">
                      <a:satMod val="175000"/>
                      <a:alpha val="40000"/>
                    </a:schemeClr>
                  </a:glow>
                </a:effectLst>
              </a:rPr>
              <a:t> o </a:t>
            </a:r>
            <a:r>
              <a:rPr lang="en-US" sz="32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effectLst>
                  <a:glow rad="101600">
                    <a:schemeClr val="accent4">
                      <a:satMod val="175000"/>
                      <a:alpha val="40000"/>
                    </a:schemeClr>
                  </a:glow>
                </a:effectLst>
              </a:rPr>
              <a:t>muzici</a:t>
            </a:r>
            <a:r>
              <a:rPr lang="en-US" sz="32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effectLst>
                  <a:glow rad="101600">
                    <a:schemeClr val="accent4">
                      <a:satMod val="175000"/>
                      <a:alpha val="40000"/>
                    </a:schemeClr>
                  </a:glow>
                </a:effectLst>
              </a:rPr>
              <a:t> </a:t>
            </a:r>
            <a:r>
              <a:rPr lang="en-US" sz="32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effectLst>
                  <a:glow rad="101600">
                    <a:schemeClr val="accent4">
                      <a:satMod val="175000"/>
                      <a:alpha val="40000"/>
                    </a:schemeClr>
                  </a:glow>
                </a:effectLst>
              </a:rPr>
              <a:t>naucio</a:t>
            </a:r>
            <a:r>
              <a:rPr lang="en-US" sz="32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effectLst>
                  <a:glow rad="101600">
                    <a:schemeClr val="accent4">
                      <a:satMod val="175000"/>
                      <a:alpha val="40000"/>
                    </a:schemeClr>
                  </a:glow>
                </a:effectLst>
              </a:rPr>
              <a:t> je od </a:t>
            </a:r>
            <a:r>
              <a:rPr lang="en-US" sz="32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effectLst>
                  <a:glow rad="101600">
                    <a:schemeClr val="accent4">
                      <a:satMod val="175000"/>
                      <a:alpha val="40000"/>
                    </a:schemeClr>
                  </a:glow>
                </a:effectLst>
              </a:rPr>
              <a:t>svog</a:t>
            </a:r>
            <a:r>
              <a:rPr lang="en-US" sz="32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effectLst>
                  <a:glow rad="101600">
                    <a:schemeClr val="accent4">
                      <a:satMod val="175000"/>
                      <a:alpha val="40000"/>
                    </a:schemeClr>
                  </a:glow>
                </a:effectLst>
              </a:rPr>
              <a:t> </a:t>
            </a:r>
            <a:r>
              <a:rPr lang="en-US" sz="32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effectLst>
                  <a:glow rad="101600">
                    <a:schemeClr val="accent4">
                      <a:satMod val="175000"/>
                      <a:alpha val="40000"/>
                    </a:schemeClr>
                  </a:glow>
                </a:effectLst>
              </a:rPr>
              <a:t>oca</a:t>
            </a:r>
            <a:r>
              <a:rPr lang="en-US" sz="32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effectLst>
                  <a:glow rad="101600">
                    <a:schemeClr val="accent4">
                      <a:satMod val="175000"/>
                      <a:alpha val="40000"/>
                    </a:schemeClr>
                  </a:glow>
                </a:effectLst>
              </a:rPr>
              <a:t>.</a:t>
            </a:r>
          </a:p>
          <a:p>
            <a:r>
              <a:rPr lang="en-US" sz="32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effectLst>
                  <a:glow rad="101600">
                    <a:schemeClr val="accent4">
                      <a:satMod val="175000"/>
                      <a:alpha val="40000"/>
                    </a:schemeClr>
                  </a:glow>
                </a:effectLst>
              </a:rPr>
              <a:t>Napisao</a:t>
            </a:r>
            <a:r>
              <a:rPr lang="en-US" sz="32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effectLst>
                  <a:glow rad="101600">
                    <a:schemeClr val="accent4">
                      <a:satMod val="175000"/>
                      <a:alpha val="40000"/>
                    </a:schemeClr>
                  </a:glow>
                </a:effectLst>
              </a:rPr>
              <a:t> je </a:t>
            </a:r>
            <a:r>
              <a:rPr lang="en-US" sz="32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effectLst>
                  <a:glow rad="101600">
                    <a:schemeClr val="accent4">
                      <a:satMod val="175000"/>
                      <a:alpha val="40000"/>
                    </a:schemeClr>
                  </a:glow>
                </a:effectLst>
              </a:rPr>
              <a:t>veliki</a:t>
            </a:r>
            <a:r>
              <a:rPr lang="en-US" sz="32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effectLst>
                  <a:glow rad="101600">
                    <a:schemeClr val="accent4">
                      <a:satMod val="175000"/>
                      <a:alpha val="40000"/>
                    </a:schemeClr>
                  </a:glow>
                </a:effectLst>
              </a:rPr>
              <a:t> </a:t>
            </a:r>
            <a:r>
              <a:rPr lang="en-US" sz="32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effectLst>
                  <a:glow rad="101600">
                    <a:schemeClr val="accent4">
                      <a:satMod val="175000"/>
                      <a:alpha val="40000"/>
                    </a:schemeClr>
                  </a:glow>
                </a:effectLst>
              </a:rPr>
              <a:t>broj</a:t>
            </a:r>
            <a:r>
              <a:rPr lang="en-US" sz="32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effectLst>
                  <a:glow rad="101600">
                    <a:schemeClr val="accent4">
                      <a:satMod val="175000"/>
                      <a:alpha val="40000"/>
                    </a:schemeClr>
                  </a:glow>
                </a:effectLst>
              </a:rPr>
              <a:t> </a:t>
            </a:r>
            <a:r>
              <a:rPr lang="en-US" sz="32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effectLst>
                  <a:glow rad="101600">
                    <a:schemeClr val="accent4">
                      <a:satMod val="175000"/>
                      <a:alpha val="40000"/>
                    </a:schemeClr>
                  </a:glow>
                </a:effectLst>
              </a:rPr>
              <a:t>simfonija</a:t>
            </a:r>
            <a:r>
              <a:rPr lang="en-US" sz="32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effectLst>
                  <a:glow rad="101600">
                    <a:schemeClr val="accent4">
                      <a:satMod val="175000"/>
                      <a:alpha val="40000"/>
                    </a:schemeClr>
                  </a:glow>
                </a:effectLst>
              </a:rPr>
              <a:t> I </a:t>
            </a:r>
            <a:r>
              <a:rPr lang="en-US" sz="32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effectLst>
                  <a:glow rad="101600">
                    <a:schemeClr val="accent4">
                      <a:satMod val="175000"/>
                      <a:alpha val="40000"/>
                    </a:schemeClr>
                  </a:glow>
                </a:effectLst>
              </a:rPr>
              <a:t>drugih</a:t>
            </a:r>
            <a:r>
              <a:rPr lang="en-US" sz="32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effectLst>
                  <a:glow rad="101600">
                    <a:schemeClr val="accent4">
                      <a:satMod val="175000"/>
                      <a:alpha val="40000"/>
                    </a:schemeClr>
                  </a:glow>
                </a:effectLst>
              </a:rPr>
              <a:t> </a:t>
            </a:r>
            <a:r>
              <a:rPr lang="en-US" sz="32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effectLst>
                  <a:glow rad="101600">
                    <a:schemeClr val="accent4">
                      <a:satMod val="175000"/>
                      <a:alpha val="40000"/>
                    </a:schemeClr>
                  </a:glow>
                </a:effectLst>
              </a:rPr>
              <a:t>muzickih</a:t>
            </a:r>
            <a:r>
              <a:rPr lang="en-US" sz="32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effectLst>
                  <a:glow rad="101600">
                    <a:schemeClr val="accent4">
                      <a:satMod val="175000"/>
                      <a:alpha val="40000"/>
                    </a:schemeClr>
                  </a:glow>
                </a:effectLst>
              </a:rPr>
              <a:t> </a:t>
            </a:r>
            <a:r>
              <a:rPr lang="en-US" sz="32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effectLst>
                  <a:glow rad="101600">
                    <a:schemeClr val="accent4">
                      <a:satMod val="175000"/>
                      <a:alpha val="40000"/>
                    </a:schemeClr>
                  </a:glow>
                </a:effectLst>
              </a:rPr>
              <a:t>dijela</a:t>
            </a:r>
            <a:r>
              <a:rPr lang="en-US" sz="32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effectLst>
                  <a:glow rad="101600">
                    <a:schemeClr val="accent4">
                      <a:satMod val="175000"/>
                      <a:alpha val="40000"/>
                    </a:schemeClr>
                  </a:glow>
                </a:effectLst>
              </a:rPr>
              <a:t>.</a:t>
            </a:r>
          </a:p>
          <a:p>
            <a:r>
              <a:rPr lang="en-US" sz="32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effectLst>
                  <a:glow rad="101600">
                    <a:schemeClr val="accent4">
                      <a:satMod val="175000"/>
                      <a:alpha val="40000"/>
                    </a:schemeClr>
                  </a:glow>
                </a:effectLst>
              </a:rPr>
              <a:t>Ostao</a:t>
            </a:r>
            <a:r>
              <a:rPr lang="en-US" sz="32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effectLst>
                  <a:glow rad="101600">
                    <a:schemeClr val="accent4">
                      <a:satMod val="175000"/>
                      <a:alpha val="40000"/>
                    </a:schemeClr>
                  </a:glow>
                </a:effectLst>
              </a:rPr>
              <a:t> je </a:t>
            </a:r>
            <a:r>
              <a:rPr lang="en-US" sz="32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effectLst>
                  <a:glow rad="101600">
                    <a:schemeClr val="accent4">
                      <a:satMod val="175000"/>
                      <a:alpha val="40000"/>
                    </a:schemeClr>
                  </a:glow>
                </a:effectLst>
              </a:rPr>
              <a:t>poznat</a:t>
            </a:r>
            <a:r>
              <a:rPr lang="en-US" sz="32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effectLst>
                  <a:glow rad="101600">
                    <a:schemeClr val="accent4">
                      <a:satMod val="175000"/>
                      <a:alpha val="40000"/>
                    </a:schemeClr>
                  </a:glow>
                </a:effectLst>
              </a:rPr>
              <a:t> </a:t>
            </a:r>
            <a:r>
              <a:rPr lang="en-US" sz="32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effectLst>
                  <a:glow rad="101600">
                    <a:schemeClr val="accent4">
                      <a:satMod val="175000"/>
                      <a:alpha val="40000"/>
                    </a:schemeClr>
                  </a:glow>
                </a:effectLst>
              </a:rPr>
              <a:t>kao</a:t>
            </a:r>
            <a:r>
              <a:rPr lang="en-US" sz="32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effectLst>
                  <a:glow rad="101600">
                    <a:schemeClr val="accent4">
                      <a:satMod val="175000"/>
                      <a:alpha val="40000"/>
                    </a:schemeClr>
                  </a:glow>
                </a:effectLst>
              </a:rPr>
              <a:t> </a:t>
            </a:r>
            <a:r>
              <a:rPr lang="en-US" sz="32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effectLst>
                  <a:glow rad="101600">
                    <a:schemeClr val="accent4">
                      <a:satMod val="175000"/>
                      <a:alpha val="40000"/>
                    </a:schemeClr>
                  </a:glow>
                </a:effectLst>
              </a:rPr>
              <a:t>veliki</a:t>
            </a:r>
            <a:r>
              <a:rPr lang="en-US" sz="32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effectLst>
                  <a:glow rad="101600">
                    <a:schemeClr val="accent4">
                      <a:satMod val="175000"/>
                      <a:alpha val="40000"/>
                    </a:schemeClr>
                  </a:glow>
                </a:effectLst>
              </a:rPr>
              <a:t> </a:t>
            </a:r>
            <a:r>
              <a:rPr lang="en-US" sz="32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effectLst>
                  <a:glow rad="101600">
                    <a:schemeClr val="accent4">
                      <a:satMod val="175000"/>
                      <a:alpha val="40000"/>
                    </a:schemeClr>
                  </a:glow>
                </a:effectLst>
              </a:rPr>
              <a:t>svjetski</a:t>
            </a:r>
            <a:r>
              <a:rPr lang="en-US" sz="32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effectLst>
                  <a:glow rad="101600">
                    <a:schemeClr val="accent4">
                      <a:satMod val="175000"/>
                      <a:alpha val="40000"/>
                    </a:schemeClr>
                  </a:glow>
                </a:effectLst>
              </a:rPr>
              <a:t> </a:t>
            </a:r>
            <a:r>
              <a:rPr lang="en-US" sz="32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effectLst>
                  <a:glow rad="101600">
                    <a:schemeClr val="accent4">
                      <a:satMod val="175000"/>
                      <a:alpha val="40000"/>
                    </a:schemeClr>
                  </a:glow>
                </a:effectLst>
              </a:rPr>
              <a:t>kompozitor</a:t>
            </a:r>
            <a:r>
              <a:rPr lang="en-US" sz="32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effectLst>
                  <a:glow rad="101600">
                    <a:schemeClr val="accent4">
                      <a:satMod val="175000"/>
                      <a:alpha val="40000"/>
                    </a:schemeClr>
                  </a:glow>
                </a:effectLst>
              </a:rPr>
              <a:t>,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13458" y="1950570"/>
            <a:ext cx="4179414" cy="2105522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21922" y="2027418"/>
            <a:ext cx="2270078" cy="45439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05026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airplan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4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9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4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prstTxWarp prst="textCurveDown">
              <a:avLst/>
            </a:prstTxWarp>
            <a:normAutofit/>
            <a:scene3d>
              <a:camera prst="isometricOffAxis1Right"/>
              <a:lightRig rig="threePt" dir="t"/>
            </a:scene3d>
          </a:bodyPr>
          <a:lstStyle/>
          <a:p>
            <a:r>
              <a:rPr lang="bs-Latn-BA" sz="4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Ludvig van Betoven </a:t>
            </a:r>
            <a:endParaRPr lang="bs-Latn-BA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32845" y="3264921"/>
            <a:ext cx="9613861" cy="2603617"/>
          </a:xfrm>
        </p:spPr>
        <p:txBody>
          <a:bodyPr>
            <a:prstTxWarp prst="textDeflate">
              <a:avLst/>
            </a:prstTxWarp>
            <a:normAutofit fontScale="92500"/>
            <a:scene3d>
              <a:camera prst="orthographicFront"/>
              <a:lightRig rig="threePt" dir="t"/>
            </a:scene3d>
            <a:sp3d extrusionH="57150">
              <a:bevelT w="38100" h="38100" prst="relaxedInset"/>
            </a:sp3d>
          </a:bodyPr>
          <a:lstStyle/>
          <a:p>
            <a:r>
              <a:rPr lang="en-US" sz="32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Rodio</a:t>
            </a:r>
            <a:r>
              <a:rPr lang="en-US" sz="32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se 1770 a </a:t>
            </a:r>
            <a:r>
              <a:rPr lang="en-US" sz="32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umro</a:t>
            </a:r>
            <a:r>
              <a:rPr lang="en-US" sz="32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je 1827 </a:t>
            </a:r>
            <a:r>
              <a:rPr lang="en-US" sz="32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godine</a:t>
            </a:r>
            <a:r>
              <a:rPr lang="en-US" sz="32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.</a:t>
            </a:r>
            <a:endParaRPr lang="bs-Latn-BA" sz="3200" b="1" dirty="0">
              <a:ln w="12700" cmpd="sng">
                <a:solidFill>
                  <a:schemeClr val="accent4"/>
                </a:solidFill>
                <a:prstDash val="solid"/>
              </a:ln>
              <a:gradFill>
                <a:gsLst>
                  <a:gs pos="0">
                    <a:schemeClr val="accent4"/>
                  </a:gs>
                  <a:gs pos="4000">
                    <a:schemeClr val="accent4">
                      <a:lumMod val="60000"/>
                      <a:lumOff val="40000"/>
                    </a:schemeClr>
                  </a:gs>
                  <a:gs pos="87000">
                    <a:schemeClr val="accent4">
                      <a:lumMod val="20000"/>
                      <a:lumOff val="80000"/>
                    </a:schemeClr>
                  </a:gs>
                </a:gsLst>
                <a:lin ang="5400000"/>
              </a:gra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bs-Latn-BA" sz="3200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 31. godini Betoven počinje da gubi sluh. </a:t>
            </a:r>
            <a:endParaRPr lang="en-US" sz="3200" b="1" dirty="0" smtClean="0">
              <a:ln w="12700" cmpd="sng">
                <a:solidFill>
                  <a:schemeClr val="accent4"/>
                </a:solidFill>
                <a:prstDash val="solid"/>
              </a:ln>
              <a:gradFill>
                <a:gsLst>
                  <a:gs pos="0">
                    <a:schemeClr val="accent4"/>
                  </a:gs>
                  <a:gs pos="4000">
                    <a:schemeClr val="accent4">
                      <a:lumMod val="60000"/>
                      <a:lumOff val="40000"/>
                    </a:schemeClr>
                  </a:gs>
                  <a:gs pos="87000">
                    <a:schemeClr val="accent4">
                      <a:lumMod val="20000"/>
                      <a:lumOff val="80000"/>
                    </a:schemeClr>
                  </a:gs>
                </a:gsLst>
                <a:lin ang="5400000"/>
              </a:gra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32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Kazu</a:t>
            </a:r>
            <a:r>
              <a:rPr lang="en-US" sz="32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da je to </a:t>
            </a:r>
            <a:r>
              <a:rPr lang="en-US" sz="32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covijek</a:t>
            </a:r>
            <a:r>
              <a:rPr lang="en-US" sz="32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32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koji</a:t>
            </a:r>
            <a:r>
              <a:rPr lang="en-US" sz="32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je </a:t>
            </a:r>
            <a:r>
              <a:rPr lang="en-US" sz="32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promijenio</a:t>
            </a:r>
            <a:r>
              <a:rPr lang="en-US" sz="32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32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sve</a:t>
            </a:r>
            <a:r>
              <a:rPr lang="en-US" sz="32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32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jer</a:t>
            </a:r>
            <a:r>
              <a:rPr lang="en-US" sz="32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on je I pored </a:t>
            </a:r>
            <a:r>
              <a:rPr lang="en-US" sz="32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svoje</a:t>
            </a:r>
            <a:r>
              <a:rPr lang="en-US" sz="32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32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gluvoce</a:t>
            </a:r>
            <a:r>
              <a:rPr lang="en-US" sz="32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32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nastavio</a:t>
            </a:r>
            <a:r>
              <a:rPr lang="en-US" sz="32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da </a:t>
            </a:r>
            <a:r>
              <a:rPr lang="en-US" sz="32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svira</a:t>
            </a:r>
            <a:r>
              <a:rPr lang="en-US" sz="32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I </a:t>
            </a:r>
            <a:r>
              <a:rPr lang="en-US" sz="32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smatra</a:t>
            </a:r>
            <a:r>
              <a:rPr lang="en-US" sz="32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se </a:t>
            </a:r>
            <a:r>
              <a:rPr lang="en-US" sz="32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jednim</a:t>
            </a:r>
            <a:r>
              <a:rPr lang="en-US" sz="32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od </a:t>
            </a:r>
            <a:r>
              <a:rPr lang="en-US" sz="32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najboljih</a:t>
            </a:r>
            <a:r>
              <a:rPr lang="en-US" sz="32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32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kompozitora</a:t>
            </a:r>
            <a:r>
              <a:rPr lang="en-US" sz="3200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32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svih</a:t>
            </a:r>
            <a:r>
              <a:rPr lang="en-US" sz="32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32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vremena</a:t>
            </a:r>
            <a:r>
              <a:rPr lang="en-US" sz="32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.</a:t>
            </a:r>
            <a:endParaRPr lang="en-US" sz="3200" b="1" dirty="0">
              <a:ln w="12700" cmpd="sng">
                <a:solidFill>
                  <a:schemeClr val="accent4"/>
                </a:solidFill>
                <a:prstDash val="solid"/>
              </a:ln>
              <a:gradFill>
                <a:gsLst>
                  <a:gs pos="0">
                    <a:schemeClr val="accent4"/>
                  </a:gs>
                  <a:gs pos="4000">
                    <a:schemeClr val="accent4">
                      <a:lumMod val="60000"/>
                      <a:lumOff val="40000"/>
                    </a:schemeClr>
                  </a:gs>
                  <a:gs pos="87000">
                    <a:schemeClr val="accent4">
                      <a:lumMod val="20000"/>
                      <a:lumOff val="80000"/>
                    </a:schemeClr>
                  </a:gs>
                </a:gsLst>
                <a:lin ang="5400000"/>
              </a:gradFill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17878" y="1834166"/>
            <a:ext cx="2952608" cy="19223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6166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Razlike</a:t>
            </a:r>
            <a:r>
              <a:rPr lang="en-US" dirty="0" smtClean="0"/>
              <a:t> </a:t>
            </a:r>
            <a:r>
              <a:rPr lang="en-US" dirty="0" err="1" smtClean="0"/>
              <a:t>Barok-Klasicizam</a:t>
            </a:r>
            <a:endParaRPr lang="bs-Latn-B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4345" y="3920014"/>
            <a:ext cx="9613861" cy="1457205"/>
          </a:xfrm>
        </p:spPr>
        <p:txBody>
          <a:bodyPr>
            <a:noAutofit/>
          </a:bodyPr>
          <a:lstStyle/>
          <a:p>
            <a:r>
              <a:rPr lang="bs-Latn-BA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Dok je muzika baroka bila bujna, ekstravagantna i puna emocija, muzika klasičnog stila bila je oskudnija, više rezervisana i kontrolisana, odbacujući svako razuzdano izražavanje </a:t>
            </a:r>
            <a:r>
              <a:rPr lang="bs-Latn-BA" sz="32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emoci</a:t>
            </a:r>
            <a:r>
              <a:rPr lang="en-US" sz="32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je.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2221" y="1924590"/>
            <a:ext cx="2438400" cy="1905000"/>
          </a:xfrm>
          <a:prstGeom prst="rect">
            <a:avLst/>
          </a:prstGeom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>
              <a:rot lat="300000" lon="19800000" rev="0"/>
            </a:camera>
            <a:lightRig rig="threePt" dir="t">
              <a:rot lat="0" lon="0" rev="2700000"/>
            </a:lightRig>
          </a:scene3d>
          <a:sp3d>
            <a:bevelT w="63500" h="50800"/>
          </a:sp3d>
        </p:spPr>
      </p:pic>
      <p:sp>
        <p:nvSpPr>
          <p:cNvPr id="6" name="Right Arrow 5"/>
          <p:cNvSpPr/>
          <p:nvPr/>
        </p:nvSpPr>
        <p:spPr>
          <a:xfrm>
            <a:off x="3098042" y="2877090"/>
            <a:ext cx="2975212" cy="548498"/>
          </a:xfrm>
          <a:prstGeom prst="rightArrow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bs-Latn-BA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50675" y="1908355"/>
            <a:ext cx="3885872" cy="1762062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</p:spTree>
    <p:extLst>
      <p:ext uri="{BB962C8B-B14F-4D97-AF65-F5344CB8AC3E}">
        <p14:creationId xmlns:p14="http://schemas.microsoft.com/office/powerpoint/2010/main" val="703672998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6000">
        <p15:prstTrans prst="curtains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5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5109230" y="1438786"/>
            <a:ext cx="150951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 err="1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Kraj</a:t>
            </a:r>
            <a:endParaRPr lang="en-US" sz="5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843817" y="3731610"/>
            <a:ext cx="600061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HVALA NA PAZNJI.</a:t>
            </a:r>
            <a:endParaRPr lang="en-US" sz="5400" b="1" cap="none" spc="0" dirty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dist="38100" dir="2700000" algn="bl" rotWithShape="0">
                  <a:schemeClr val="accent5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9584675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theme/theme1.xml><?xml version="1.0" encoding="utf-8"?>
<a:theme xmlns:a="http://schemas.openxmlformats.org/drawingml/2006/main" name="Berlin">
  <a:themeElements>
    <a:clrScheme name="Berlin">
      <a:dk1>
        <a:sysClr val="windowText" lastClr="000000"/>
      </a:dk1>
      <a:lt1>
        <a:sysClr val="window" lastClr="FFFFFF"/>
      </a:lt1>
      <a:dk2>
        <a:srgbClr val="9D360E"/>
      </a:dk2>
      <a:lt2>
        <a:srgbClr val="E7E6E6"/>
      </a:lt2>
      <a:accent1>
        <a:srgbClr val="F09415"/>
      </a:accent1>
      <a:accent2>
        <a:srgbClr val="C1B56B"/>
      </a:accent2>
      <a:accent3>
        <a:srgbClr val="4BAF73"/>
      </a:accent3>
      <a:accent4>
        <a:srgbClr val="5AA6C0"/>
      </a:accent4>
      <a:accent5>
        <a:srgbClr val="D17DF9"/>
      </a:accent5>
      <a:accent6>
        <a:srgbClr val="FA7E5C"/>
      </a:accent6>
      <a:hlink>
        <a:srgbClr val="FFAE3E"/>
      </a:hlink>
      <a:folHlink>
        <a:srgbClr val="FCC77E"/>
      </a:folHlink>
    </a:clrScheme>
    <a:fontScheme name="Berlin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C0CBE056-4EF4-4D92-969E-947779DA7AA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129</TotalTime>
  <Words>261</Words>
  <Application>Microsoft Office PowerPoint</Application>
  <PresentationFormat>Widescreen</PresentationFormat>
  <Paragraphs>25</Paragraphs>
  <Slides>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Times New Roman</vt:lpstr>
      <vt:lpstr>Trebuchet MS</vt:lpstr>
      <vt:lpstr>Berlin</vt:lpstr>
      <vt:lpstr>KLASICIZAM </vt:lpstr>
      <vt:lpstr>PowerPoint Presentation</vt:lpstr>
      <vt:lpstr>PowerPoint Presentation</vt:lpstr>
      <vt:lpstr>PowerPoint Presentation</vt:lpstr>
      <vt:lpstr>Volfgang Amadeus Mocart</vt:lpstr>
      <vt:lpstr>Ludvig van Betoven </vt:lpstr>
      <vt:lpstr>Razlike Barok-Klasicizam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Vlado Raljic</dc:creator>
  <cp:lastModifiedBy>Vlado Raljic</cp:lastModifiedBy>
  <cp:revision>16</cp:revision>
  <dcterms:created xsi:type="dcterms:W3CDTF">2014-03-09T19:11:34Z</dcterms:created>
  <dcterms:modified xsi:type="dcterms:W3CDTF">2014-03-09T21:22:59Z</dcterms:modified>
</cp:coreProperties>
</file>